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8"/>
  </p:notesMasterIdLst>
  <p:sldIdLst>
    <p:sldId id="256" r:id="rId2"/>
    <p:sldId id="309" r:id="rId3"/>
    <p:sldId id="338" r:id="rId4"/>
    <p:sldId id="259" r:id="rId5"/>
    <p:sldId id="260" r:id="rId6"/>
    <p:sldId id="261" r:id="rId7"/>
    <p:sldId id="280" r:id="rId8"/>
    <p:sldId id="305" r:id="rId9"/>
    <p:sldId id="267" r:id="rId10"/>
    <p:sldId id="318" r:id="rId11"/>
    <p:sldId id="299" r:id="rId12"/>
    <p:sldId id="320" r:id="rId13"/>
    <p:sldId id="277" r:id="rId14"/>
    <p:sldId id="287" r:id="rId15"/>
    <p:sldId id="288" r:id="rId16"/>
    <p:sldId id="319" r:id="rId17"/>
    <p:sldId id="294" r:id="rId18"/>
    <p:sldId id="266" r:id="rId19"/>
    <p:sldId id="281" r:id="rId20"/>
    <p:sldId id="285" r:id="rId21"/>
    <p:sldId id="286" r:id="rId22"/>
    <p:sldId id="282" r:id="rId23"/>
    <p:sldId id="283" r:id="rId24"/>
    <p:sldId id="262" r:id="rId25"/>
    <p:sldId id="273" r:id="rId26"/>
    <p:sldId id="263" r:id="rId27"/>
    <p:sldId id="290" r:id="rId28"/>
    <p:sldId id="291" r:id="rId29"/>
    <p:sldId id="359" r:id="rId30"/>
    <p:sldId id="293" r:id="rId31"/>
    <p:sldId id="306" r:id="rId32"/>
    <p:sldId id="360" r:id="rId33"/>
    <p:sldId id="361" r:id="rId34"/>
    <p:sldId id="341" r:id="rId35"/>
    <p:sldId id="350" r:id="rId36"/>
    <p:sldId id="351" r:id="rId37"/>
    <p:sldId id="352" r:id="rId38"/>
    <p:sldId id="353" r:id="rId39"/>
    <p:sldId id="354" r:id="rId40"/>
    <p:sldId id="355" r:id="rId41"/>
    <p:sldId id="356" r:id="rId42"/>
    <p:sldId id="357" r:id="rId43"/>
    <p:sldId id="358" r:id="rId44"/>
    <p:sldId id="274" r:id="rId45"/>
    <p:sldId id="298" r:id="rId46"/>
    <p:sldId id="297" r:id="rId4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9ED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6862" autoAdjust="0"/>
  </p:normalViewPr>
  <p:slideViewPr>
    <p:cSldViewPr>
      <p:cViewPr varScale="1">
        <p:scale>
          <a:sx n="100" d="100"/>
          <a:sy n="100" d="100"/>
        </p:scale>
        <p:origin x="954" y="90"/>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ttman, Barry" userId="bff186cd-6ce8-41ba-8e8c-e85cdef216de" providerId="ADAL" clId="{E3AAD1A8-6862-4E56-A07E-DE336070C7FF}"/>
    <pc:docChg chg="custSel addSld delSld modSld">
      <pc:chgData name="Wittman, Barry" userId="bff186cd-6ce8-41ba-8e8c-e85cdef216de" providerId="ADAL" clId="{E3AAD1A8-6862-4E56-A07E-DE336070C7FF}" dt="2024-08-25T14:34:22.530" v="353" actId="27636"/>
      <pc:docMkLst>
        <pc:docMk/>
      </pc:docMkLst>
      <pc:sldChg chg="mod">
        <pc:chgData name="Wittman, Barry" userId="bff186cd-6ce8-41ba-8e8c-e85cdef216de" providerId="ADAL" clId="{E3AAD1A8-6862-4E56-A07E-DE336070C7FF}" dt="2024-08-25T13:47:05.925" v="4" actId="27918"/>
        <pc:sldMkLst>
          <pc:docMk/>
          <pc:sldMk cId="0" sldId="259"/>
        </pc:sldMkLst>
      </pc:sldChg>
      <pc:sldChg chg="modSp">
        <pc:chgData name="Wittman, Barry" userId="bff186cd-6ce8-41ba-8e8c-e85cdef216de" providerId="ADAL" clId="{E3AAD1A8-6862-4E56-A07E-DE336070C7FF}" dt="2024-08-25T14:29:13.983" v="91" actId="20577"/>
        <pc:sldMkLst>
          <pc:docMk/>
          <pc:sldMk cId="0" sldId="273"/>
        </pc:sldMkLst>
        <pc:graphicFrameChg chg="mod modGraphic">
          <ac:chgData name="Wittman, Barry" userId="bff186cd-6ce8-41ba-8e8c-e85cdef216de" providerId="ADAL" clId="{E3AAD1A8-6862-4E56-A07E-DE336070C7FF}" dt="2024-08-25T14:29:13.983" v="91" actId="20577"/>
          <ac:graphicFrameMkLst>
            <pc:docMk/>
            <pc:sldMk cId="0" sldId="273"/>
            <ac:graphicFrameMk id="2" creationId="{9688CE67-5F52-461A-AA9B-C50A10EA8DF4}"/>
          </ac:graphicFrameMkLst>
        </pc:graphicFrameChg>
      </pc:sldChg>
      <pc:sldChg chg="modSp">
        <pc:chgData name="Wittman, Barry" userId="bff186cd-6ce8-41ba-8e8c-e85cdef216de" providerId="ADAL" clId="{E3AAD1A8-6862-4E56-A07E-DE336070C7FF}" dt="2024-08-25T13:47:48.895" v="5" actId="313"/>
        <pc:sldMkLst>
          <pc:docMk/>
          <pc:sldMk cId="0" sldId="280"/>
        </pc:sldMkLst>
        <pc:spChg chg="mod">
          <ac:chgData name="Wittman, Barry" userId="bff186cd-6ce8-41ba-8e8c-e85cdef216de" providerId="ADAL" clId="{E3AAD1A8-6862-4E56-A07E-DE336070C7FF}" dt="2024-08-25T13:47:48.895" v="5" actId="313"/>
          <ac:spMkLst>
            <pc:docMk/>
            <pc:sldMk cId="0" sldId="280"/>
            <ac:spMk id="3" creationId="{00000000-0000-0000-0000-000000000000}"/>
          </ac:spMkLst>
        </pc:spChg>
      </pc:sldChg>
      <pc:sldChg chg="modSp">
        <pc:chgData name="Wittman, Barry" userId="bff186cd-6ce8-41ba-8e8c-e85cdef216de" providerId="ADAL" clId="{E3AAD1A8-6862-4E56-A07E-DE336070C7FF}" dt="2024-08-25T14:26:28.202" v="51" actId="20577"/>
        <pc:sldMkLst>
          <pc:docMk/>
          <pc:sldMk cId="0" sldId="283"/>
        </pc:sldMkLst>
        <pc:spChg chg="mod">
          <ac:chgData name="Wittman, Barry" userId="bff186cd-6ce8-41ba-8e8c-e85cdef216de" providerId="ADAL" clId="{E3AAD1A8-6862-4E56-A07E-DE336070C7FF}" dt="2024-08-25T14:26:28.202" v="51" actId="20577"/>
          <ac:spMkLst>
            <pc:docMk/>
            <pc:sldMk cId="0" sldId="283"/>
            <ac:spMk id="5" creationId="{00000000-0000-0000-0000-000000000000}"/>
          </ac:spMkLst>
        </pc:spChg>
      </pc:sldChg>
      <pc:sldChg chg="del">
        <pc:chgData name="Wittman, Barry" userId="bff186cd-6ce8-41ba-8e8c-e85cdef216de" providerId="ADAL" clId="{E3AAD1A8-6862-4E56-A07E-DE336070C7FF}" dt="2024-08-25T14:34:01.685" v="303" actId="2696"/>
        <pc:sldMkLst>
          <pc:docMk/>
          <pc:sldMk cId="0" sldId="295"/>
        </pc:sldMkLst>
      </pc:sldChg>
      <pc:sldChg chg="modSp">
        <pc:chgData name="Wittman, Barry" userId="bff186cd-6ce8-41ba-8e8c-e85cdef216de" providerId="ADAL" clId="{E3AAD1A8-6862-4E56-A07E-DE336070C7FF}" dt="2024-08-25T13:50:28.904" v="37" actId="20577"/>
        <pc:sldMkLst>
          <pc:docMk/>
          <pc:sldMk cId="916279552" sldId="319"/>
        </pc:sldMkLst>
        <pc:graphicFrameChg chg="modGraphic">
          <ac:chgData name="Wittman, Barry" userId="bff186cd-6ce8-41ba-8e8c-e85cdef216de" providerId="ADAL" clId="{E3AAD1A8-6862-4E56-A07E-DE336070C7FF}" dt="2024-08-25T13:50:28.904" v="37" actId="20577"/>
          <ac:graphicFrameMkLst>
            <pc:docMk/>
            <pc:sldMk cId="916279552" sldId="319"/>
            <ac:graphicFrameMk id="4" creationId="{86A3C469-1B9E-4672-B1C4-C0A0F1130FBB}"/>
          </ac:graphicFrameMkLst>
        </pc:graphicFrameChg>
      </pc:sldChg>
      <pc:sldChg chg="modSp modAnim">
        <pc:chgData name="Wittman, Barry" userId="bff186cd-6ce8-41ba-8e8c-e85cdef216de" providerId="ADAL" clId="{E3AAD1A8-6862-4E56-A07E-DE336070C7FF}" dt="2024-08-25T13:48:39.154" v="9" actId="20577"/>
        <pc:sldMkLst>
          <pc:docMk/>
          <pc:sldMk cId="1768997811" sldId="320"/>
        </pc:sldMkLst>
        <pc:spChg chg="mod">
          <ac:chgData name="Wittman, Barry" userId="bff186cd-6ce8-41ba-8e8c-e85cdef216de" providerId="ADAL" clId="{E3AAD1A8-6862-4E56-A07E-DE336070C7FF}" dt="2024-08-25T13:48:39.154" v="9" actId="20577"/>
          <ac:spMkLst>
            <pc:docMk/>
            <pc:sldMk cId="1768997811" sldId="320"/>
            <ac:spMk id="3" creationId="{00000000-0000-0000-0000-000000000000}"/>
          </ac:spMkLst>
        </pc:spChg>
      </pc:sldChg>
      <pc:sldChg chg="del">
        <pc:chgData name="Wittman, Barry" userId="bff186cd-6ce8-41ba-8e8c-e85cdef216de" providerId="ADAL" clId="{E3AAD1A8-6862-4E56-A07E-DE336070C7FF}" dt="2024-08-25T13:45:49.932" v="1" actId="2696"/>
        <pc:sldMkLst>
          <pc:docMk/>
          <pc:sldMk cId="2802040273" sldId="337"/>
        </pc:sldMkLst>
      </pc:sldChg>
      <pc:sldChg chg="add">
        <pc:chgData name="Wittman, Barry" userId="bff186cd-6ce8-41ba-8e8c-e85cdef216de" providerId="ADAL" clId="{E3AAD1A8-6862-4E56-A07E-DE336070C7FF}" dt="2024-08-25T13:45:47.468" v="0"/>
        <pc:sldMkLst>
          <pc:docMk/>
          <pc:sldMk cId="2520298445" sldId="338"/>
        </pc:sldMkLst>
      </pc:sldChg>
      <pc:sldChg chg="modSp add modAnim">
        <pc:chgData name="Wittman, Barry" userId="bff186cd-6ce8-41ba-8e8c-e85cdef216de" providerId="ADAL" clId="{E3AAD1A8-6862-4E56-A07E-DE336070C7FF}" dt="2024-08-25T14:32:50.939" v="301" actId="20577"/>
        <pc:sldMkLst>
          <pc:docMk/>
          <pc:sldMk cId="1107239296" sldId="360"/>
        </pc:sldMkLst>
        <pc:spChg chg="mod">
          <ac:chgData name="Wittman, Barry" userId="bff186cd-6ce8-41ba-8e8c-e85cdef216de" providerId="ADAL" clId="{E3AAD1A8-6862-4E56-A07E-DE336070C7FF}" dt="2024-08-25T14:30:47.286" v="109" actId="20577"/>
          <ac:spMkLst>
            <pc:docMk/>
            <pc:sldMk cId="1107239296" sldId="360"/>
            <ac:spMk id="2" creationId="{B1261DC3-51E4-40E3-8178-4431BA895346}"/>
          </ac:spMkLst>
        </pc:spChg>
        <pc:spChg chg="mod">
          <ac:chgData name="Wittman, Barry" userId="bff186cd-6ce8-41ba-8e8c-e85cdef216de" providerId="ADAL" clId="{E3AAD1A8-6862-4E56-A07E-DE336070C7FF}" dt="2024-08-25T14:32:50.939" v="301" actId="20577"/>
          <ac:spMkLst>
            <pc:docMk/>
            <pc:sldMk cId="1107239296" sldId="360"/>
            <ac:spMk id="3" creationId="{42482DA7-1F25-40A5-9E6C-64956F0EB8BB}"/>
          </ac:spMkLst>
        </pc:spChg>
      </pc:sldChg>
      <pc:sldChg chg="modSp add modAnim">
        <pc:chgData name="Wittman, Barry" userId="bff186cd-6ce8-41ba-8e8c-e85cdef216de" providerId="ADAL" clId="{E3AAD1A8-6862-4E56-A07E-DE336070C7FF}" dt="2024-08-25T14:34:22.530" v="353" actId="27636"/>
        <pc:sldMkLst>
          <pc:docMk/>
          <pc:sldMk cId="0" sldId="361"/>
        </pc:sldMkLst>
        <pc:spChg chg="mod">
          <ac:chgData name="Wittman, Barry" userId="bff186cd-6ce8-41ba-8e8c-e85cdef216de" providerId="ADAL" clId="{E3AAD1A8-6862-4E56-A07E-DE336070C7FF}" dt="2024-08-25T14:34:22.530" v="353" actId="27636"/>
          <ac:spMkLst>
            <pc:docMk/>
            <pc:sldMk cId="0" sldId="361"/>
            <ac:spMk id="3" creationId="{00000000-0000-0000-0000-000000000000}"/>
          </ac:spMkLst>
        </pc:spChg>
      </pc:sldChg>
    </pc:docChg>
  </pc:docChgLst>
</pc:chgInfo>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30"/>
      <c:rotY val="0"/>
      <c:rAngAx val="0"/>
    </c:view3D>
    <c:floor>
      <c:thickness val="0"/>
    </c:floor>
    <c:sideWall>
      <c:thickness val="0"/>
    </c:sideWall>
    <c:backWall>
      <c:thickness val="0"/>
    </c:backWall>
    <c:plotArea>
      <c:layout/>
      <c:pie3DChart>
        <c:varyColors val="1"/>
        <c:ser>
          <c:idx val="0"/>
          <c:order val="0"/>
          <c:tx>
            <c:strRef>
              <c:f>Sheet1!$B$1</c:f>
              <c:strCache>
                <c:ptCount val="1"/>
                <c:pt idx="0">
                  <c:v>Major</c:v>
                </c:pt>
              </c:strCache>
            </c:strRef>
          </c:tx>
          <c:dLbls>
            <c:spPr>
              <a:noFill/>
              <a:ln>
                <a:noFill/>
              </a:ln>
              <a:effectLst/>
            </c:spPr>
            <c:showLegendKey val="0"/>
            <c:showVal val="0"/>
            <c:showCatName val="0"/>
            <c:showSerName val="0"/>
            <c:showPercent val="1"/>
            <c:showBubbleSize val="0"/>
            <c:showLeaderLines val="1"/>
            <c:extLst>
              <c:ext xmlns:c15="http://schemas.microsoft.com/office/drawing/2012/chart" uri="{CE6537A1-D6FC-4f65-9D91-7224C49458BB}"/>
            </c:extLst>
          </c:dLbls>
          <c:cat>
            <c:strRef>
              <c:f>Sheet1!$A$2</c:f>
              <c:strCache>
                <c:ptCount val="1"/>
                <c:pt idx="0">
                  <c:v>Computer Science (1st or 2nd major)</c:v>
                </c:pt>
              </c:strCache>
            </c:strRef>
          </c:cat>
          <c:val>
            <c:numRef>
              <c:f>Sheet1!$B$2</c:f>
              <c:numCache>
                <c:formatCode>General</c:formatCode>
                <c:ptCount val="1"/>
                <c:pt idx="0">
                  <c:v>22</c:v>
                </c:pt>
              </c:numCache>
            </c:numRef>
          </c:val>
          <c:extLst>
            <c:ext xmlns:c16="http://schemas.microsoft.com/office/drawing/2014/chart" uri="{C3380CC4-5D6E-409C-BE32-E72D297353CC}">
              <c16:uniqueId val="{00000000-052C-4DEB-8CD2-87ED0A624F11}"/>
            </c:ext>
          </c:extLst>
        </c:ser>
        <c:dLbls>
          <c:showLegendKey val="0"/>
          <c:showVal val="0"/>
          <c:showCatName val="0"/>
          <c:showSerName val="0"/>
          <c:showPercent val="1"/>
          <c:showBubbleSize val="0"/>
          <c:showLeaderLines val="1"/>
        </c:dLbls>
      </c:pie3DChart>
    </c:plotArea>
    <c:legend>
      <c:legendPos val="t"/>
      <c:overlay val="0"/>
    </c:legend>
    <c:plotVisOnly val="1"/>
    <c:dispBlanksAs val="gap"/>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65D7C4-3410-4D0F-B36E-554D22197CE6}" type="doc">
      <dgm:prSet loTypeId="urn:microsoft.com/office/officeart/2005/8/layout/chevron2" loCatId="list" qsTypeId="urn:microsoft.com/office/officeart/2005/8/quickstyle/simple4" qsCatId="simple" csTypeId="urn:microsoft.com/office/officeart/2005/8/colors/colorful1#1" csCatId="colorful" phldr="1"/>
      <dgm:spPr/>
      <dgm:t>
        <a:bodyPr/>
        <a:lstStyle/>
        <a:p>
          <a:endParaRPr lang="en-US"/>
        </a:p>
      </dgm:t>
    </dgm:pt>
    <dgm:pt modelId="{9DCB681B-A449-4B0F-BA50-7457DA02F5A9}">
      <dgm:prSet phldrT="[Text]"/>
      <dgm:spPr/>
      <dgm:t>
        <a:bodyPr/>
        <a:lstStyle/>
        <a:p>
          <a:r>
            <a:rPr lang="en-US" dirty="0"/>
            <a:t>55%</a:t>
          </a:r>
        </a:p>
      </dgm:t>
    </dgm:pt>
    <dgm:pt modelId="{FA5D46A2-D628-4286-85E9-674D60EAF93B}" type="parTrans" cxnId="{8517771E-83D0-40BC-B39D-2A23BF92DE2A}">
      <dgm:prSet/>
      <dgm:spPr/>
      <dgm:t>
        <a:bodyPr/>
        <a:lstStyle/>
        <a:p>
          <a:endParaRPr lang="en-US"/>
        </a:p>
      </dgm:t>
    </dgm:pt>
    <dgm:pt modelId="{059ABB7C-98CA-4BB1-8CBB-A0A9CC7E1955}" type="sibTrans" cxnId="{8517771E-83D0-40BC-B39D-2A23BF92DE2A}">
      <dgm:prSet/>
      <dgm:spPr/>
      <dgm:t>
        <a:bodyPr/>
        <a:lstStyle/>
        <a:p>
          <a:endParaRPr lang="en-US"/>
        </a:p>
      </dgm:t>
    </dgm:pt>
    <dgm:pt modelId="{E21E4EEB-49D4-459E-A41F-AD578CB2F078}">
      <dgm:prSet phldrT="[Text]"/>
      <dgm:spPr/>
      <dgm:t>
        <a:bodyPr/>
        <a:lstStyle/>
        <a:p>
          <a:r>
            <a:rPr lang="en-US" dirty="0"/>
            <a:t>Project</a:t>
          </a:r>
        </a:p>
      </dgm:t>
    </dgm:pt>
    <dgm:pt modelId="{FD726678-A338-4036-A7CC-A06EC8BC950C}" type="parTrans" cxnId="{5E03DD40-2876-497F-B032-E45935AA0E97}">
      <dgm:prSet/>
      <dgm:spPr/>
      <dgm:t>
        <a:bodyPr/>
        <a:lstStyle/>
        <a:p>
          <a:endParaRPr lang="en-US"/>
        </a:p>
      </dgm:t>
    </dgm:pt>
    <dgm:pt modelId="{FF2F222F-8F9B-4118-B542-950F520C517F}" type="sibTrans" cxnId="{5E03DD40-2876-497F-B032-E45935AA0E97}">
      <dgm:prSet/>
      <dgm:spPr/>
      <dgm:t>
        <a:bodyPr/>
        <a:lstStyle/>
        <a:p>
          <a:endParaRPr lang="en-US"/>
        </a:p>
      </dgm:t>
    </dgm:pt>
    <dgm:pt modelId="{541F8F55-61A2-4D8F-A3C7-B3F1836D61B9}">
      <dgm:prSet phldrT="[Text]"/>
      <dgm:spPr/>
      <dgm:t>
        <a:bodyPr/>
        <a:lstStyle/>
        <a:p>
          <a:r>
            <a:rPr lang="en-US" dirty="0"/>
            <a:t>5%</a:t>
          </a:r>
        </a:p>
      </dgm:t>
    </dgm:pt>
    <dgm:pt modelId="{150608E5-1145-43B0-852A-822CEFDC4C45}" type="parTrans" cxnId="{9890B2AD-568A-45E8-B1DB-4D64950D6173}">
      <dgm:prSet/>
      <dgm:spPr/>
      <dgm:t>
        <a:bodyPr/>
        <a:lstStyle/>
        <a:p>
          <a:endParaRPr lang="en-US"/>
        </a:p>
      </dgm:t>
    </dgm:pt>
    <dgm:pt modelId="{BFB284BB-749C-4BFA-8F3B-07A3CA7E2A89}" type="sibTrans" cxnId="{9890B2AD-568A-45E8-B1DB-4D64950D6173}">
      <dgm:prSet/>
      <dgm:spPr/>
      <dgm:t>
        <a:bodyPr/>
        <a:lstStyle/>
        <a:p>
          <a:endParaRPr lang="en-US"/>
        </a:p>
      </dgm:t>
    </dgm:pt>
    <dgm:pt modelId="{96D2D17D-5E65-46D6-AD34-7A6F5C11FD58}">
      <dgm:prSet phldrT="[Text]"/>
      <dgm:spPr/>
      <dgm:t>
        <a:bodyPr/>
        <a:lstStyle/>
        <a:p>
          <a:r>
            <a:rPr lang="en-US" dirty="0"/>
            <a:t>Written reflections</a:t>
          </a:r>
        </a:p>
      </dgm:t>
    </dgm:pt>
    <dgm:pt modelId="{0EC43BCC-0179-4E65-BAA9-99E00FE3EA4C}" type="parTrans" cxnId="{B5BD70FD-2E62-4303-B0F1-88DD2F02A901}">
      <dgm:prSet/>
      <dgm:spPr/>
      <dgm:t>
        <a:bodyPr/>
        <a:lstStyle/>
        <a:p>
          <a:endParaRPr lang="en-US"/>
        </a:p>
      </dgm:t>
    </dgm:pt>
    <dgm:pt modelId="{3EF8087F-39ED-4022-9793-DBC691B5E758}" type="sibTrans" cxnId="{B5BD70FD-2E62-4303-B0F1-88DD2F02A901}">
      <dgm:prSet/>
      <dgm:spPr/>
      <dgm:t>
        <a:bodyPr/>
        <a:lstStyle/>
        <a:p>
          <a:endParaRPr lang="en-US"/>
        </a:p>
      </dgm:t>
    </dgm:pt>
    <dgm:pt modelId="{539A618A-A785-4CBE-834D-15E1AC7FA285}">
      <dgm:prSet phldrT="[Text]"/>
      <dgm:spPr/>
      <dgm:t>
        <a:bodyPr/>
        <a:lstStyle/>
        <a:p>
          <a:r>
            <a:rPr lang="en-US" dirty="0"/>
            <a:t>5%</a:t>
          </a:r>
        </a:p>
      </dgm:t>
    </dgm:pt>
    <dgm:pt modelId="{17CA777D-D70B-4B9E-9EA2-6C89CB4E6FD1}" type="parTrans" cxnId="{AE2BA671-A5FA-4247-B975-64009B627A54}">
      <dgm:prSet/>
      <dgm:spPr/>
      <dgm:t>
        <a:bodyPr/>
        <a:lstStyle/>
        <a:p>
          <a:endParaRPr lang="en-US"/>
        </a:p>
      </dgm:t>
    </dgm:pt>
    <dgm:pt modelId="{BF1555F8-6ABB-472D-A276-963381F660B8}" type="sibTrans" cxnId="{AE2BA671-A5FA-4247-B975-64009B627A54}">
      <dgm:prSet/>
      <dgm:spPr/>
      <dgm:t>
        <a:bodyPr/>
        <a:lstStyle/>
        <a:p>
          <a:endParaRPr lang="en-US"/>
        </a:p>
      </dgm:t>
    </dgm:pt>
    <dgm:pt modelId="{D0E50B15-1CD6-4117-B423-D65A50F38DA7}">
      <dgm:prSet phldrT="[Text]"/>
      <dgm:spPr/>
      <dgm:t>
        <a:bodyPr/>
        <a:lstStyle/>
        <a:p>
          <a:r>
            <a:rPr lang="en-US" dirty="0"/>
            <a:t>Quizzes</a:t>
          </a:r>
        </a:p>
      </dgm:t>
    </dgm:pt>
    <dgm:pt modelId="{4D30B929-63B8-4995-90F8-A3BE494B4A77}" type="parTrans" cxnId="{BE3BB7AB-77DF-4B8C-A141-79BDFDF31AA9}">
      <dgm:prSet/>
      <dgm:spPr/>
      <dgm:t>
        <a:bodyPr/>
        <a:lstStyle/>
        <a:p>
          <a:endParaRPr lang="en-US"/>
        </a:p>
      </dgm:t>
    </dgm:pt>
    <dgm:pt modelId="{43A66D05-48BC-4E1C-86F8-997096A12987}" type="sibTrans" cxnId="{BE3BB7AB-77DF-4B8C-A141-79BDFDF31AA9}">
      <dgm:prSet/>
      <dgm:spPr/>
      <dgm:t>
        <a:bodyPr/>
        <a:lstStyle/>
        <a:p>
          <a:endParaRPr lang="en-US"/>
        </a:p>
      </dgm:t>
    </dgm:pt>
    <dgm:pt modelId="{ACA58715-8D12-4292-B435-9F1E4398AC26}">
      <dgm:prSet phldrT="[Text]"/>
      <dgm:spPr/>
      <dgm:t>
        <a:bodyPr/>
        <a:lstStyle/>
        <a:p>
          <a:r>
            <a:rPr lang="en-US" dirty="0"/>
            <a:t>20%</a:t>
          </a:r>
        </a:p>
      </dgm:t>
    </dgm:pt>
    <dgm:pt modelId="{4CC96750-F115-4921-A546-2E76B21D3670}" type="parTrans" cxnId="{DF485D42-F8BF-45FA-8333-28E27A592E22}">
      <dgm:prSet/>
      <dgm:spPr/>
      <dgm:t>
        <a:bodyPr/>
        <a:lstStyle/>
        <a:p>
          <a:endParaRPr lang="en-US"/>
        </a:p>
      </dgm:t>
    </dgm:pt>
    <dgm:pt modelId="{9833F1AB-0D0C-4045-B73F-C06F69021C63}" type="sibTrans" cxnId="{DF485D42-F8BF-45FA-8333-28E27A592E22}">
      <dgm:prSet/>
      <dgm:spPr/>
      <dgm:t>
        <a:bodyPr/>
        <a:lstStyle/>
        <a:p>
          <a:endParaRPr lang="en-US"/>
        </a:p>
      </dgm:t>
    </dgm:pt>
    <dgm:pt modelId="{2ED8F00E-4085-4DEA-9074-DA603C7CAA63}">
      <dgm:prSet phldrT="[Text]"/>
      <dgm:spPr/>
      <dgm:t>
        <a:bodyPr/>
        <a:lstStyle/>
        <a:p>
          <a:r>
            <a:rPr lang="en-US" dirty="0"/>
            <a:t>Two equally weighted midterm exams</a:t>
          </a:r>
        </a:p>
      </dgm:t>
    </dgm:pt>
    <dgm:pt modelId="{0215FEE2-FD4B-4001-BBCC-70BF01A936E4}" type="parTrans" cxnId="{C9B73D1F-B8CB-4DBC-B449-101FE90BF9CF}">
      <dgm:prSet/>
      <dgm:spPr/>
      <dgm:t>
        <a:bodyPr/>
        <a:lstStyle/>
        <a:p>
          <a:endParaRPr lang="en-US"/>
        </a:p>
      </dgm:t>
    </dgm:pt>
    <dgm:pt modelId="{E78F7E6D-539E-41C6-8463-933B09C5BB7E}" type="sibTrans" cxnId="{C9B73D1F-B8CB-4DBC-B449-101FE90BF9CF}">
      <dgm:prSet/>
      <dgm:spPr/>
      <dgm:t>
        <a:bodyPr/>
        <a:lstStyle/>
        <a:p>
          <a:endParaRPr lang="en-US"/>
        </a:p>
      </dgm:t>
    </dgm:pt>
    <dgm:pt modelId="{29A1DD6D-8568-44D5-ABCA-FB06CB2BC61C}">
      <dgm:prSet phldrT="[Text]"/>
      <dgm:spPr/>
      <dgm:t>
        <a:bodyPr/>
        <a:lstStyle/>
        <a:p>
          <a:r>
            <a:rPr lang="en-US" dirty="0"/>
            <a:t>10%</a:t>
          </a:r>
        </a:p>
      </dgm:t>
    </dgm:pt>
    <dgm:pt modelId="{41A0DA07-F0A0-4FE2-A89C-EA9BE3F30519}" type="parTrans" cxnId="{A8C760F8-FF66-485F-9DBE-9F01FAE07C79}">
      <dgm:prSet/>
      <dgm:spPr/>
      <dgm:t>
        <a:bodyPr/>
        <a:lstStyle/>
        <a:p>
          <a:endParaRPr lang="en-US"/>
        </a:p>
      </dgm:t>
    </dgm:pt>
    <dgm:pt modelId="{0D41B8B3-8476-4DE7-86C2-4AC36B46625A}" type="sibTrans" cxnId="{A8C760F8-FF66-485F-9DBE-9F01FAE07C79}">
      <dgm:prSet/>
      <dgm:spPr/>
      <dgm:t>
        <a:bodyPr/>
        <a:lstStyle/>
        <a:p>
          <a:endParaRPr lang="en-US"/>
        </a:p>
      </dgm:t>
    </dgm:pt>
    <dgm:pt modelId="{6C8FE3EF-81C4-49AD-A060-D34DDBF4226E}">
      <dgm:prSet phldrT="[Text]"/>
      <dgm:spPr/>
      <dgm:t>
        <a:bodyPr/>
        <a:lstStyle/>
        <a:p>
          <a:r>
            <a:rPr lang="en-US" dirty="0"/>
            <a:t>Final exam</a:t>
          </a:r>
        </a:p>
      </dgm:t>
    </dgm:pt>
    <dgm:pt modelId="{A3C805E0-26D0-4B82-995A-43A7C6420FC4}" type="parTrans" cxnId="{4E230D9F-82D3-443A-A4F7-7FA8CDEF96A1}">
      <dgm:prSet/>
      <dgm:spPr/>
      <dgm:t>
        <a:bodyPr/>
        <a:lstStyle/>
        <a:p>
          <a:endParaRPr lang="en-US"/>
        </a:p>
      </dgm:t>
    </dgm:pt>
    <dgm:pt modelId="{8502C190-A553-4F67-96C0-0A6926E0AC33}" type="sibTrans" cxnId="{4E230D9F-82D3-443A-A4F7-7FA8CDEF96A1}">
      <dgm:prSet/>
      <dgm:spPr/>
      <dgm:t>
        <a:bodyPr/>
        <a:lstStyle/>
        <a:p>
          <a:endParaRPr lang="en-US"/>
        </a:p>
      </dgm:t>
    </dgm:pt>
    <dgm:pt modelId="{9414B345-49EE-42BE-ACC5-122F6B9DD5B1}">
      <dgm:prSet phldrT="[Text]"/>
      <dgm:spPr/>
      <dgm:t>
        <a:bodyPr/>
        <a:lstStyle/>
        <a:p>
          <a:r>
            <a:rPr lang="en-US" dirty="0"/>
            <a:t>5%</a:t>
          </a:r>
        </a:p>
      </dgm:t>
    </dgm:pt>
    <dgm:pt modelId="{7BA0D076-2906-4CCE-9598-534BFECDDE1E}" type="parTrans" cxnId="{BDA58808-2407-4E0C-B305-6AFEFEF7DFD1}">
      <dgm:prSet/>
      <dgm:spPr/>
      <dgm:t>
        <a:bodyPr/>
        <a:lstStyle/>
        <a:p>
          <a:endParaRPr lang="en-US"/>
        </a:p>
      </dgm:t>
    </dgm:pt>
    <dgm:pt modelId="{EC6C6FA7-1E0F-4E50-8DD0-E14994EB35CD}" type="sibTrans" cxnId="{BDA58808-2407-4E0C-B305-6AFEFEF7DFD1}">
      <dgm:prSet/>
      <dgm:spPr/>
      <dgm:t>
        <a:bodyPr/>
        <a:lstStyle/>
        <a:p>
          <a:endParaRPr lang="en-US"/>
        </a:p>
      </dgm:t>
    </dgm:pt>
    <dgm:pt modelId="{ECC6C9C8-2DEF-4101-BCEC-BE4A5A036CE6}">
      <dgm:prSet phldrT="[Text]"/>
      <dgm:spPr/>
      <dgm:t>
        <a:bodyPr/>
        <a:lstStyle/>
        <a:p>
          <a:r>
            <a:rPr lang="en-US" dirty="0"/>
            <a:t>Attendance on work days</a:t>
          </a:r>
        </a:p>
      </dgm:t>
    </dgm:pt>
    <dgm:pt modelId="{F752FAE5-E4D1-4382-B456-A41A60B82FC2}" type="parTrans" cxnId="{2C6B6324-9605-4271-BB49-5BE59239C31E}">
      <dgm:prSet/>
      <dgm:spPr/>
      <dgm:t>
        <a:bodyPr/>
        <a:lstStyle/>
        <a:p>
          <a:endParaRPr lang="en-US"/>
        </a:p>
      </dgm:t>
    </dgm:pt>
    <dgm:pt modelId="{9753A078-CB87-44A7-A7DE-CA56E309DCBA}" type="sibTrans" cxnId="{2C6B6324-9605-4271-BB49-5BE59239C31E}">
      <dgm:prSet/>
      <dgm:spPr/>
      <dgm:t>
        <a:bodyPr/>
        <a:lstStyle/>
        <a:p>
          <a:endParaRPr lang="en-US"/>
        </a:p>
      </dgm:t>
    </dgm:pt>
    <dgm:pt modelId="{5FBAFC0E-7DA1-4306-8A55-11D55F8855FE}" type="pres">
      <dgm:prSet presAssocID="{7D65D7C4-3410-4D0F-B36E-554D22197CE6}" presName="linearFlow" presStyleCnt="0">
        <dgm:presLayoutVars>
          <dgm:dir/>
          <dgm:animLvl val="lvl"/>
          <dgm:resizeHandles val="exact"/>
        </dgm:presLayoutVars>
      </dgm:prSet>
      <dgm:spPr/>
    </dgm:pt>
    <dgm:pt modelId="{6A4B5EB3-2B54-461B-8FEB-C23CB7E64CB9}" type="pres">
      <dgm:prSet presAssocID="{9DCB681B-A449-4B0F-BA50-7457DA02F5A9}" presName="composite" presStyleCnt="0"/>
      <dgm:spPr/>
    </dgm:pt>
    <dgm:pt modelId="{B2E9252A-9110-47DD-99A9-4B4FFF804121}" type="pres">
      <dgm:prSet presAssocID="{9DCB681B-A449-4B0F-BA50-7457DA02F5A9}" presName="parentText" presStyleLbl="alignNode1" presStyleIdx="0" presStyleCnt="6">
        <dgm:presLayoutVars>
          <dgm:chMax val="1"/>
          <dgm:bulletEnabled val="1"/>
        </dgm:presLayoutVars>
      </dgm:prSet>
      <dgm:spPr/>
    </dgm:pt>
    <dgm:pt modelId="{FA66920B-8472-48DC-9AE9-58BA76ED5B1B}" type="pres">
      <dgm:prSet presAssocID="{9DCB681B-A449-4B0F-BA50-7457DA02F5A9}" presName="descendantText" presStyleLbl="alignAcc1" presStyleIdx="0" presStyleCnt="6">
        <dgm:presLayoutVars>
          <dgm:bulletEnabled val="1"/>
        </dgm:presLayoutVars>
      </dgm:prSet>
      <dgm:spPr/>
    </dgm:pt>
    <dgm:pt modelId="{B9095857-0666-4452-BA35-D2688619F596}" type="pres">
      <dgm:prSet presAssocID="{059ABB7C-98CA-4BB1-8CBB-A0A9CC7E1955}" presName="sp" presStyleCnt="0"/>
      <dgm:spPr/>
    </dgm:pt>
    <dgm:pt modelId="{7BC9DB70-75FA-4CCD-9ED0-3A9DA8579813}" type="pres">
      <dgm:prSet presAssocID="{9414B345-49EE-42BE-ACC5-122F6B9DD5B1}" presName="composite" presStyleCnt="0"/>
      <dgm:spPr/>
    </dgm:pt>
    <dgm:pt modelId="{376B2073-393F-4032-863A-6F8DA2E39518}" type="pres">
      <dgm:prSet presAssocID="{9414B345-49EE-42BE-ACC5-122F6B9DD5B1}" presName="parentText" presStyleLbl="alignNode1" presStyleIdx="1" presStyleCnt="6">
        <dgm:presLayoutVars>
          <dgm:chMax val="1"/>
          <dgm:bulletEnabled val="1"/>
        </dgm:presLayoutVars>
      </dgm:prSet>
      <dgm:spPr/>
    </dgm:pt>
    <dgm:pt modelId="{DA71BADB-2389-41F3-AFF2-4F7B03C7508C}" type="pres">
      <dgm:prSet presAssocID="{9414B345-49EE-42BE-ACC5-122F6B9DD5B1}" presName="descendantText" presStyleLbl="alignAcc1" presStyleIdx="1" presStyleCnt="6">
        <dgm:presLayoutVars>
          <dgm:bulletEnabled val="1"/>
        </dgm:presLayoutVars>
      </dgm:prSet>
      <dgm:spPr/>
    </dgm:pt>
    <dgm:pt modelId="{4C8D6794-10A5-4352-A513-9A668F0E7C74}" type="pres">
      <dgm:prSet presAssocID="{EC6C6FA7-1E0F-4E50-8DD0-E14994EB35CD}" presName="sp" presStyleCnt="0"/>
      <dgm:spPr/>
    </dgm:pt>
    <dgm:pt modelId="{2632B4E3-2185-4776-9B75-638C2E6142E2}" type="pres">
      <dgm:prSet presAssocID="{541F8F55-61A2-4D8F-A3C7-B3F1836D61B9}" presName="composite" presStyleCnt="0"/>
      <dgm:spPr/>
    </dgm:pt>
    <dgm:pt modelId="{D59C1118-769E-4A7B-8619-1DDA2C40A4B4}" type="pres">
      <dgm:prSet presAssocID="{541F8F55-61A2-4D8F-A3C7-B3F1836D61B9}" presName="parentText" presStyleLbl="alignNode1" presStyleIdx="2" presStyleCnt="6">
        <dgm:presLayoutVars>
          <dgm:chMax val="1"/>
          <dgm:bulletEnabled val="1"/>
        </dgm:presLayoutVars>
      </dgm:prSet>
      <dgm:spPr/>
    </dgm:pt>
    <dgm:pt modelId="{22E18EA8-3B90-433C-81D2-63E8FCF45856}" type="pres">
      <dgm:prSet presAssocID="{541F8F55-61A2-4D8F-A3C7-B3F1836D61B9}" presName="descendantText" presStyleLbl="alignAcc1" presStyleIdx="2" presStyleCnt="6">
        <dgm:presLayoutVars>
          <dgm:bulletEnabled val="1"/>
        </dgm:presLayoutVars>
      </dgm:prSet>
      <dgm:spPr/>
    </dgm:pt>
    <dgm:pt modelId="{BDDD8E6D-E936-4A0E-85FD-2F16FDEB54EF}" type="pres">
      <dgm:prSet presAssocID="{BFB284BB-749C-4BFA-8F3B-07A3CA7E2A89}" presName="sp" presStyleCnt="0"/>
      <dgm:spPr/>
    </dgm:pt>
    <dgm:pt modelId="{66B8F29C-7835-4494-9B40-09000E4BD752}" type="pres">
      <dgm:prSet presAssocID="{539A618A-A785-4CBE-834D-15E1AC7FA285}" presName="composite" presStyleCnt="0"/>
      <dgm:spPr/>
    </dgm:pt>
    <dgm:pt modelId="{87C122AB-0EA2-40B6-A83C-BF4CF7F7781B}" type="pres">
      <dgm:prSet presAssocID="{539A618A-A785-4CBE-834D-15E1AC7FA285}" presName="parentText" presStyleLbl="alignNode1" presStyleIdx="3" presStyleCnt="6">
        <dgm:presLayoutVars>
          <dgm:chMax val="1"/>
          <dgm:bulletEnabled val="1"/>
        </dgm:presLayoutVars>
      </dgm:prSet>
      <dgm:spPr/>
    </dgm:pt>
    <dgm:pt modelId="{67DB148C-E805-4DA1-BE2B-620F67ABD829}" type="pres">
      <dgm:prSet presAssocID="{539A618A-A785-4CBE-834D-15E1AC7FA285}" presName="descendantText" presStyleLbl="alignAcc1" presStyleIdx="3" presStyleCnt="6">
        <dgm:presLayoutVars>
          <dgm:bulletEnabled val="1"/>
        </dgm:presLayoutVars>
      </dgm:prSet>
      <dgm:spPr/>
    </dgm:pt>
    <dgm:pt modelId="{F1F9BD5F-FC69-4CEC-8869-2D76DD543E0B}" type="pres">
      <dgm:prSet presAssocID="{BF1555F8-6ABB-472D-A276-963381F660B8}" presName="sp" presStyleCnt="0"/>
      <dgm:spPr/>
    </dgm:pt>
    <dgm:pt modelId="{0E41612E-D025-4971-A820-AE0DF88A2793}" type="pres">
      <dgm:prSet presAssocID="{ACA58715-8D12-4292-B435-9F1E4398AC26}" presName="composite" presStyleCnt="0"/>
      <dgm:spPr/>
    </dgm:pt>
    <dgm:pt modelId="{58E74281-39E3-4C9C-BF5D-A553E10C4AEC}" type="pres">
      <dgm:prSet presAssocID="{ACA58715-8D12-4292-B435-9F1E4398AC26}" presName="parentText" presStyleLbl="alignNode1" presStyleIdx="4" presStyleCnt="6">
        <dgm:presLayoutVars>
          <dgm:chMax val="1"/>
          <dgm:bulletEnabled val="1"/>
        </dgm:presLayoutVars>
      </dgm:prSet>
      <dgm:spPr/>
    </dgm:pt>
    <dgm:pt modelId="{A3284DF5-C2A4-4426-84F8-E58093051C31}" type="pres">
      <dgm:prSet presAssocID="{ACA58715-8D12-4292-B435-9F1E4398AC26}" presName="descendantText" presStyleLbl="alignAcc1" presStyleIdx="4" presStyleCnt="6">
        <dgm:presLayoutVars>
          <dgm:bulletEnabled val="1"/>
        </dgm:presLayoutVars>
      </dgm:prSet>
      <dgm:spPr/>
    </dgm:pt>
    <dgm:pt modelId="{6C8687AE-1068-4CCC-B816-EC068E7DF847}" type="pres">
      <dgm:prSet presAssocID="{9833F1AB-0D0C-4045-B73F-C06F69021C63}" presName="sp" presStyleCnt="0"/>
      <dgm:spPr/>
    </dgm:pt>
    <dgm:pt modelId="{9B240B52-51C1-4F19-891E-82C4708D6F65}" type="pres">
      <dgm:prSet presAssocID="{29A1DD6D-8568-44D5-ABCA-FB06CB2BC61C}" presName="composite" presStyleCnt="0"/>
      <dgm:spPr/>
    </dgm:pt>
    <dgm:pt modelId="{DA4376E4-83D8-470B-80C1-56C62DB1AE10}" type="pres">
      <dgm:prSet presAssocID="{29A1DD6D-8568-44D5-ABCA-FB06CB2BC61C}" presName="parentText" presStyleLbl="alignNode1" presStyleIdx="5" presStyleCnt="6">
        <dgm:presLayoutVars>
          <dgm:chMax val="1"/>
          <dgm:bulletEnabled val="1"/>
        </dgm:presLayoutVars>
      </dgm:prSet>
      <dgm:spPr/>
    </dgm:pt>
    <dgm:pt modelId="{DF52BF16-E779-43E4-9F6F-5D21EFEE09DE}" type="pres">
      <dgm:prSet presAssocID="{29A1DD6D-8568-44D5-ABCA-FB06CB2BC61C}" presName="descendantText" presStyleLbl="alignAcc1" presStyleIdx="5" presStyleCnt="6">
        <dgm:presLayoutVars>
          <dgm:bulletEnabled val="1"/>
        </dgm:presLayoutVars>
      </dgm:prSet>
      <dgm:spPr/>
    </dgm:pt>
  </dgm:ptLst>
  <dgm:cxnLst>
    <dgm:cxn modelId="{BDA58808-2407-4E0C-B305-6AFEFEF7DFD1}" srcId="{7D65D7C4-3410-4D0F-B36E-554D22197CE6}" destId="{9414B345-49EE-42BE-ACC5-122F6B9DD5B1}" srcOrd="1" destOrd="0" parTransId="{7BA0D076-2906-4CCE-9598-534BFECDDE1E}" sibTransId="{EC6C6FA7-1E0F-4E50-8DD0-E14994EB35CD}"/>
    <dgm:cxn modelId="{8517771E-83D0-40BC-B39D-2A23BF92DE2A}" srcId="{7D65D7C4-3410-4D0F-B36E-554D22197CE6}" destId="{9DCB681B-A449-4B0F-BA50-7457DA02F5A9}" srcOrd="0" destOrd="0" parTransId="{FA5D46A2-D628-4286-85E9-674D60EAF93B}" sibTransId="{059ABB7C-98CA-4BB1-8CBB-A0A9CC7E1955}"/>
    <dgm:cxn modelId="{C9B73D1F-B8CB-4DBC-B449-101FE90BF9CF}" srcId="{ACA58715-8D12-4292-B435-9F1E4398AC26}" destId="{2ED8F00E-4085-4DEA-9074-DA603C7CAA63}" srcOrd="0" destOrd="0" parTransId="{0215FEE2-FD4B-4001-BBCC-70BF01A936E4}" sibTransId="{E78F7E6D-539E-41C6-8463-933B09C5BB7E}"/>
    <dgm:cxn modelId="{2C6B6324-9605-4271-BB49-5BE59239C31E}" srcId="{9414B345-49EE-42BE-ACC5-122F6B9DD5B1}" destId="{ECC6C9C8-2DEF-4101-BCEC-BE4A5A036CE6}" srcOrd="0" destOrd="0" parTransId="{F752FAE5-E4D1-4382-B456-A41A60B82FC2}" sibTransId="{9753A078-CB87-44A7-A7DE-CA56E309DCBA}"/>
    <dgm:cxn modelId="{80AEC224-F9C2-4D82-8BA1-2D6D23681855}" type="presOf" srcId="{E21E4EEB-49D4-459E-A41F-AD578CB2F078}" destId="{FA66920B-8472-48DC-9AE9-58BA76ED5B1B}" srcOrd="0" destOrd="0" presId="urn:microsoft.com/office/officeart/2005/8/layout/chevron2"/>
    <dgm:cxn modelId="{972D3A30-71A8-4359-BE38-E46C0F6A103C}" type="presOf" srcId="{29A1DD6D-8568-44D5-ABCA-FB06CB2BC61C}" destId="{DA4376E4-83D8-470B-80C1-56C62DB1AE10}" srcOrd="0" destOrd="0" presId="urn:microsoft.com/office/officeart/2005/8/layout/chevron2"/>
    <dgm:cxn modelId="{5E03DD40-2876-497F-B032-E45935AA0E97}" srcId="{9DCB681B-A449-4B0F-BA50-7457DA02F5A9}" destId="{E21E4EEB-49D4-459E-A41F-AD578CB2F078}" srcOrd="0" destOrd="0" parTransId="{FD726678-A338-4036-A7CC-A06EC8BC950C}" sibTransId="{FF2F222F-8F9B-4118-B542-950F520C517F}"/>
    <dgm:cxn modelId="{D8AFF261-FA82-4737-ADC4-8783362E5D21}" type="presOf" srcId="{539A618A-A785-4CBE-834D-15E1AC7FA285}" destId="{87C122AB-0EA2-40B6-A83C-BF4CF7F7781B}" srcOrd="0" destOrd="0" presId="urn:microsoft.com/office/officeart/2005/8/layout/chevron2"/>
    <dgm:cxn modelId="{DF485D42-F8BF-45FA-8333-28E27A592E22}" srcId="{7D65D7C4-3410-4D0F-B36E-554D22197CE6}" destId="{ACA58715-8D12-4292-B435-9F1E4398AC26}" srcOrd="4" destOrd="0" parTransId="{4CC96750-F115-4921-A546-2E76B21D3670}" sibTransId="{9833F1AB-0D0C-4045-B73F-C06F69021C63}"/>
    <dgm:cxn modelId="{663EAA42-0796-40A5-930E-2A0C7FDF292B}" type="presOf" srcId="{541F8F55-61A2-4D8F-A3C7-B3F1836D61B9}" destId="{D59C1118-769E-4A7B-8619-1DDA2C40A4B4}" srcOrd="0" destOrd="0" presId="urn:microsoft.com/office/officeart/2005/8/layout/chevron2"/>
    <dgm:cxn modelId="{F1969966-7617-4324-A74B-06A2016867E4}" type="presOf" srcId="{9414B345-49EE-42BE-ACC5-122F6B9DD5B1}" destId="{376B2073-393F-4032-863A-6F8DA2E39518}" srcOrd="0" destOrd="0" presId="urn:microsoft.com/office/officeart/2005/8/layout/chevron2"/>
    <dgm:cxn modelId="{AE2BA671-A5FA-4247-B975-64009B627A54}" srcId="{7D65D7C4-3410-4D0F-B36E-554D22197CE6}" destId="{539A618A-A785-4CBE-834D-15E1AC7FA285}" srcOrd="3" destOrd="0" parTransId="{17CA777D-D70B-4B9E-9EA2-6C89CB4E6FD1}" sibTransId="{BF1555F8-6ABB-472D-A276-963381F660B8}"/>
    <dgm:cxn modelId="{9745FF57-B5C2-4C22-AF78-16E2EDA8C508}" type="presOf" srcId="{7D65D7C4-3410-4D0F-B36E-554D22197CE6}" destId="{5FBAFC0E-7DA1-4306-8A55-11D55F8855FE}" srcOrd="0" destOrd="0" presId="urn:microsoft.com/office/officeart/2005/8/layout/chevron2"/>
    <dgm:cxn modelId="{AB536559-EFF1-4367-B1F6-0B8976431F7F}" type="presOf" srcId="{96D2D17D-5E65-46D6-AD34-7A6F5C11FD58}" destId="{22E18EA8-3B90-433C-81D2-63E8FCF45856}" srcOrd="0" destOrd="0" presId="urn:microsoft.com/office/officeart/2005/8/layout/chevron2"/>
    <dgm:cxn modelId="{6C52405A-9057-4D54-8A4C-C549C4903B03}" type="presOf" srcId="{2ED8F00E-4085-4DEA-9074-DA603C7CAA63}" destId="{A3284DF5-C2A4-4426-84F8-E58093051C31}" srcOrd="0" destOrd="0" presId="urn:microsoft.com/office/officeart/2005/8/layout/chevron2"/>
    <dgm:cxn modelId="{1CBB378E-2FAE-47BA-8C37-CE780E26ED44}" type="presOf" srcId="{ECC6C9C8-2DEF-4101-BCEC-BE4A5A036CE6}" destId="{DA71BADB-2389-41F3-AFF2-4F7B03C7508C}" srcOrd="0" destOrd="0" presId="urn:microsoft.com/office/officeart/2005/8/layout/chevron2"/>
    <dgm:cxn modelId="{4E230D9F-82D3-443A-A4F7-7FA8CDEF96A1}" srcId="{29A1DD6D-8568-44D5-ABCA-FB06CB2BC61C}" destId="{6C8FE3EF-81C4-49AD-A060-D34DDBF4226E}" srcOrd="0" destOrd="0" parTransId="{A3C805E0-26D0-4B82-995A-43A7C6420FC4}" sibTransId="{8502C190-A553-4F67-96C0-0A6926E0AC33}"/>
    <dgm:cxn modelId="{BE3BB7AB-77DF-4B8C-A141-79BDFDF31AA9}" srcId="{539A618A-A785-4CBE-834D-15E1AC7FA285}" destId="{D0E50B15-1CD6-4117-B423-D65A50F38DA7}" srcOrd="0" destOrd="0" parTransId="{4D30B929-63B8-4995-90F8-A3BE494B4A77}" sibTransId="{43A66D05-48BC-4E1C-86F8-997096A12987}"/>
    <dgm:cxn modelId="{9890B2AD-568A-45E8-B1DB-4D64950D6173}" srcId="{7D65D7C4-3410-4D0F-B36E-554D22197CE6}" destId="{541F8F55-61A2-4D8F-A3C7-B3F1836D61B9}" srcOrd="2" destOrd="0" parTransId="{150608E5-1145-43B0-852A-822CEFDC4C45}" sibTransId="{BFB284BB-749C-4BFA-8F3B-07A3CA7E2A89}"/>
    <dgm:cxn modelId="{0C22F7BC-2E31-4DD9-B2F7-FC93F7FA5BE1}" type="presOf" srcId="{ACA58715-8D12-4292-B435-9F1E4398AC26}" destId="{58E74281-39E3-4C9C-BF5D-A553E10C4AEC}" srcOrd="0" destOrd="0" presId="urn:microsoft.com/office/officeart/2005/8/layout/chevron2"/>
    <dgm:cxn modelId="{1B7CACC1-2D14-4D29-ADE4-4A1EB1502171}" type="presOf" srcId="{D0E50B15-1CD6-4117-B423-D65A50F38DA7}" destId="{67DB148C-E805-4DA1-BE2B-620F67ABD829}" srcOrd="0" destOrd="0" presId="urn:microsoft.com/office/officeart/2005/8/layout/chevron2"/>
    <dgm:cxn modelId="{0F629FCB-424D-491C-B7B8-7E802ADACA07}" type="presOf" srcId="{9DCB681B-A449-4B0F-BA50-7457DA02F5A9}" destId="{B2E9252A-9110-47DD-99A9-4B4FFF804121}" srcOrd="0" destOrd="0" presId="urn:microsoft.com/office/officeart/2005/8/layout/chevron2"/>
    <dgm:cxn modelId="{7CCFFED8-1006-491B-81B7-7515844AFCE1}" type="presOf" srcId="{6C8FE3EF-81C4-49AD-A060-D34DDBF4226E}" destId="{DF52BF16-E779-43E4-9F6F-5D21EFEE09DE}" srcOrd="0" destOrd="0" presId="urn:microsoft.com/office/officeart/2005/8/layout/chevron2"/>
    <dgm:cxn modelId="{A8C760F8-FF66-485F-9DBE-9F01FAE07C79}" srcId="{7D65D7C4-3410-4D0F-B36E-554D22197CE6}" destId="{29A1DD6D-8568-44D5-ABCA-FB06CB2BC61C}" srcOrd="5" destOrd="0" parTransId="{41A0DA07-F0A0-4FE2-A89C-EA9BE3F30519}" sibTransId="{0D41B8B3-8476-4DE7-86C2-4AC36B46625A}"/>
    <dgm:cxn modelId="{B5BD70FD-2E62-4303-B0F1-88DD2F02A901}" srcId="{541F8F55-61A2-4D8F-A3C7-B3F1836D61B9}" destId="{96D2D17D-5E65-46D6-AD34-7A6F5C11FD58}" srcOrd="0" destOrd="0" parTransId="{0EC43BCC-0179-4E65-BAA9-99E00FE3EA4C}" sibTransId="{3EF8087F-39ED-4022-9793-DBC691B5E758}"/>
    <dgm:cxn modelId="{C8428940-DD08-4D5E-80C6-D2CAC18C2007}" type="presParOf" srcId="{5FBAFC0E-7DA1-4306-8A55-11D55F8855FE}" destId="{6A4B5EB3-2B54-461B-8FEB-C23CB7E64CB9}" srcOrd="0" destOrd="0" presId="urn:microsoft.com/office/officeart/2005/8/layout/chevron2"/>
    <dgm:cxn modelId="{D6A252C5-0B97-4A17-9517-CF3003402CB0}" type="presParOf" srcId="{6A4B5EB3-2B54-461B-8FEB-C23CB7E64CB9}" destId="{B2E9252A-9110-47DD-99A9-4B4FFF804121}" srcOrd="0" destOrd="0" presId="urn:microsoft.com/office/officeart/2005/8/layout/chevron2"/>
    <dgm:cxn modelId="{9ED2585C-FF4B-4FE5-B628-219BE93AC13A}" type="presParOf" srcId="{6A4B5EB3-2B54-461B-8FEB-C23CB7E64CB9}" destId="{FA66920B-8472-48DC-9AE9-58BA76ED5B1B}" srcOrd="1" destOrd="0" presId="urn:microsoft.com/office/officeart/2005/8/layout/chevron2"/>
    <dgm:cxn modelId="{05FCFCB5-D1D2-4B5C-8D56-0155363C34FC}" type="presParOf" srcId="{5FBAFC0E-7DA1-4306-8A55-11D55F8855FE}" destId="{B9095857-0666-4452-BA35-D2688619F596}" srcOrd="1" destOrd="0" presId="urn:microsoft.com/office/officeart/2005/8/layout/chevron2"/>
    <dgm:cxn modelId="{D31B3B07-9387-4F3C-BE07-F2571CB29861}" type="presParOf" srcId="{5FBAFC0E-7DA1-4306-8A55-11D55F8855FE}" destId="{7BC9DB70-75FA-4CCD-9ED0-3A9DA8579813}" srcOrd="2" destOrd="0" presId="urn:microsoft.com/office/officeart/2005/8/layout/chevron2"/>
    <dgm:cxn modelId="{8BCCBA58-D805-43FC-BF5A-B5A2EC5D5CC2}" type="presParOf" srcId="{7BC9DB70-75FA-4CCD-9ED0-3A9DA8579813}" destId="{376B2073-393F-4032-863A-6F8DA2E39518}" srcOrd="0" destOrd="0" presId="urn:microsoft.com/office/officeart/2005/8/layout/chevron2"/>
    <dgm:cxn modelId="{C0BF0D0D-E8C4-4A17-BB1A-C19180C2CA33}" type="presParOf" srcId="{7BC9DB70-75FA-4CCD-9ED0-3A9DA8579813}" destId="{DA71BADB-2389-41F3-AFF2-4F7B03C7508C}" srcOrd="1" destOrd="0" presId="urn:microsoft.com/office/officeart/2005/8/layout/chevron2"/>
    <dgm:cxn modelId="{4EBD94BB-614D-4BDE-A2D9-175DD7D8C9C5}" type="presParOf" srcId="{5FBAFC0E-7DA1-4306-8A55-11D55F8855FE}" destId="{4C8D6794-10A5-4352-A513-9A668F0E7C74}" srcOrd="3" destOrd="0" presId="urn:microsoft.com/office/officeart/2005/8/layout/chevron2"/>
    <dgm:cxn modelId="{2E24C8DF-A025-4670-A168-A93CA7014C10}" type="presParOf" srcId="{5FBAFC0E-7DA1-4306-8A55-11D55F8855FE}" destId="{2632B4E3-2185-4776-9B75-638C2E6142E2}" srcOrd="4" destOrd="0" presId="urn:microsoft.com/office/officeart/2005/8/layout/chevron2"/>
    <dgm:cxn modelId="{7E340BFB-EE41-44D9-8671-F23103BB1967}" type="presParOf" srcId="{2632B4E3-2185-4776-9B75-638C2E6142E2}" destId="{D59C1118-769E-4A7B-8619-1DDA2C40A4B4}" srcOrd="0" destOrd="0" presId="urn:microsoft.com/office/officeart/2005/8/layout/chevron2"/>
    <dgm:cxn modelId="{27F48BDD-2232-4FB2-B73F-243C6EF6D173}" type="presParOf" srcId="{2632B4E3-2185-4776-9B75-638C2E6142E2}" destId="{22E18EA8-3B90-433C-81D2-63E8FCF45856}" srcOrd="1" destOrd="0" presId="urn:microsoft.com/office/officeart/2005/8/layout/chevron2"/>
    <dgm:cxn modelId="{860D2FE2-8EFD-4EF9-862C-6B57CD366EC3}" type="presParOf" srcId="{5FBAFC0E-7DA1-4306-8A55-11D55F8855FE}" destId="{BDDD8E6D-E936-4A0E-85FD-2F16FDEB54EF}" srcOrd="5" destOrd="0" presId="urn:microsoft.com/office/officeart/2005/8/layout/chevron2"/>
    <dgm:cxn modelId="{8A79E4AD-FE15-4B37-8624-9D29D084A8CF}" type="presParOf" srcId="{5FBAFC0E-7DA1-4306-8A55-11D55F8855FE}" destId="{66B8F29C-7835-4494-9B40-09000E4BD752}" srcOrd="6" destOrd="0" presId="urn:microsoft.com/office/officeart/2005/8/layout/chevron2"/>
    <dgm:cxn modelId="{1498E50F-9331-4B1E-9CCB-EC2E9238D258}" type="presParOf" srcId="{66B8F29C-7835-4494-9B40-09000E4BD752}" destId="{87C122AB-0EA2-40B6-A83C-BF4CF7F7781B}" srcOrd="0" destOrd="0" presId="urn:microsoft.com/office/officeart/2005/8/layout/chevron2"/>
    <dgm:cxn modelId="{FA553150-5607-4004-99AB-146305DE40C6}" type="presParOf" srcId="{66B8F29C-7835-4494-9B40-09000E4BD752}" destId="{67DB148C-E805-4DA1-BE2B-620F67ABD829}" srcOrd="1" destOrd="0" presId="urn:microsoft.com/office/officeart/2005/8/layout/chevron2"/>
    <dgm:cxn modelId="{68B8356D-3A7F-4C0E-B7EA-F7515D76FC9E}" type="presParOf" srcId="{5FBAFC0E-7DA1-4306-8A55-11D55F8855FE}" destId="{F1F9BD5F-FC69-4CEC-8869-2D76DD543E0B}" srcOrd="7" destOrd="0" presId="urn:microsoft.com/office/officeart/2005/8/layout/chevron2"/>
    <dgm:cxn modelId="{4ED80930-D15F-4E90-B05D-0CD31EF74FB2}" type="presParOf" srcId="{5FBAFC0E-7DA1-4306-8A55-11D55F8855FE}" destId="{0E41612E-D025-4971-A820-AE0DF88A2793}" srcOrd="8" destOrd="0" presId="urn:microsoft.com/office/officeart/2005/8/layout/chevron2"/>
    <dgm:cxn modelId="{DC74FE90-E33B-40E7-927C-912588F900BF}" type="presParOf" srcId="{0E41612E-D025-4971-A820-AE0DF88A2793}" destId="{58E74281-39E3-4C9C-BF5D-A553E10C4AEC}" srcOrd="0" destOrd="0" presId="urn:microsoft.com/office/officeart/2005/8/layout/chevron2"/>
    <dgm:cxn modelId="{E19F321A-852E-4FB1-BED1-4CA72BA3CB21}" type="presParOf" srcId="{0E41612E-D025-4971-A820-AE0DF88A2793}" destId="{A3284DF5-C2A4-4426-84F8-E58093051C31}" srcOrd="1" destOrd="0" presId="urn:microsoft.com/office/officeart/2005/8/layout/chevron2"/>
    <dgm:cxn modelId="{65D07DC7-3168-427B-8FF8-8049771EC61E}" type="presParOf" srcId="{5FBAFC0E-7DA1-4306-8A55-11D55F8855FE}" destId="{6C8687AE-1068-4CCC-B816-EC068E7DF847}" srcOrd="9" destOrd="0" presId="urn:microsoft.com/office/officeart/2005/8/layout/chevron2"/>
    <dgm:cxn modelId="{A6C04533-FB10-4836-A697-D44AC1012777}" type="presParOf" srcId="{5FBAFC0E-7DA1-4306-8A55-11D55F8855FE}" destId="{9B240B52-51C1-4F19-891E-82C4708D6F65}" srcOrd="10" destOrd="0" presId="urn:microsoft.com/office/officeart/2005/8/layout/chevron2"/>
    <dgm:cxn modelId="{53ECCF14-6366-4D92-B16D-9EAD89FB29E0}" type="presParOf" srcId="{9B240B52-51C1-4F19-891E-82C4708D6F65}" destId="{DA4376E4-83D8-470B-80C1-56C62DB1AE10}" srcOrd="0" destOrd="0" presId="urn:microsoft.com/office/officeart/2005/8/layout/chevron2"/>
    <dgm:cxn modelId="{951605F6-4815-4073-AA4E-A7E4132BD09E}" type="presParOf" srcId="{9B240B52-51C1-4F19-891E-82C4708D6F65}" destId="{DF52BF16-E779-43E4-9F6F-5D21EFEE09DE}"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E9252A-9110-47DD-99A9-4B4FFF804121}">
      <dsp:nvSpPr>
        <dsp:cNvPr id="0" name=""/>
        <dsp:cNvSpPr/>
      </dsp:nvSpPr>
      <dsp:spPr>
        <a:xfrm rot="5400000">
          <a:off x="-139241" y="140564"/>
          <a:ext cx="928275" cy="649792"/>
        </a:xfrm>
        <a:prstGeom prst="chevron">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55%</a:t>
          </a:r>
        </a:p>
      </dsp:txBody>
      <dsp:txXfrm rot="-5400000">
        <a:off x="1" y="326218"/>
        <a:ext cx="649792" cy="278483"/>
      </dsp:txXfrm>
    </dsp:sp>
    <dsp:sp modelId="{FA66920B-8472-48DC-9AE9-58BA76ED5B1B}">
      <dsp:nvSpPr>
        <dsp:cNvPr id="0" name=""/>
        <dsp:cNvSpPr/>
      </dsp:nvSpPr>
      <dsp:spPr>
        <a:xfrm rot="5400000">
          <a:off x="4138006" y="-3486891"/>
          <a:ext cx="603378" cy="7579807"/>
        </a:xfrm>
        <a:prstGeom prst="round2Same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8920" tIns="22225" rIns="22225" bIns="22225" numCol="1" spcCol="1270" anchor="ctr" anchorCtr="0">
          <a:noAutofit/>
        </a:bodyPr>
        <a:lstStyle/>
        <a:p>
          <a:pPr marL="285750" lvl="1" indent="-285750" algn="l" defTabSz="1555750">
            <a:lnSpc>
              <a:spcPct val="90000"/>
            </a:lnSpc>
            <a:spcBef>
              <a:spcPct val="0"/>
            </a:spcBef>
            <a:spcAft>
              <a:spcPct val="15000"/>
            </a:spcAft>
            <a:buChar char="•"/>
          </a:pPr>
          <a:r>
            <a:rPr lang="en-US" sz="3500" kern="1200" dirty="0"/>
            <a:t>Project</a:t>
          </a:r>
        </a:p>
      </dsp:txBody>
      <dsp:txXfrm rot="-5400000">
        <a:off x="649792" y="30777"/>
        <a:ext cx="7550353" cy="544470"/>
      </dsp:txXfrm>
    </dsp:sp>
    <dsp:sp modelId="{376B2073-393F-4032-863A-6F8DA2E39518}">
      <dsp:nvSpPr>
        <dsp:cNvPr id="0" name=""/>
        <dsp:cNvSpPr/>
      </dsp:nvSpPr>
      <dsp:spPr>
        <a:xfrm rot="5400000">
          <a:off x="-139241" y="971015"/>
          <a:ext cx="928275" cy="649792"/>
        </a:xfrm>
        <a:prstGeom prst="chevron">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5%</a:t>
          </a:r>
        </a:p>
      </dsp:txBody>
      <dsp:txXfrm rot="-5400000">
        <a:off x="1" y="1156669"/>
        <a:ext cx="649792" cy="278483"/>
      </dsp:txXfrm>
    </dsp:sp>
    <dsp:sp modelId="{DA71BADB-2389-41F3-AFF2-4F7B03C7508C}">
      <dsp:nvSpPr>
        <dsp:cNvPr id="0" name=""/>
        <dsp:cNvSpPr/>
      </dsp:nvSpPr>
      <dsp:spPr>
        <a:xfrm rot="5400000">
          <a:off x="4138006" y="-2656440"/>
          <a:ext cx="603378" cy="7579807"/>
        </a:xfrm>
        <a:prstGeom prst="round2Same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8920" tIns="22225" rIns="22225" bIns="22225" numCol="1" spcCol="1270" anchor="ctr" anchorCtr="0">
          <a:noAutofit/>
        </a:bodyPr>
        <a:lstStyle/>
        <a:p>
          <a:pPr marL="285750" lvl="1" indent="-285750" algn="l" defTabSz="1555750">
            <a:lnSpc>
              <a:spcPct val="90000"/>
            </a:lnSpc>
            <a:spcBef>
              <a:spcPct val="0"/>
            </a:spcBef>
            <a:spcAft>
              <a:spcPct val="15000"/>
            </a:spcAft>
            <a:buChar char="•"/>
          </a:pPr>
          <a:r>
            <a:rPr lang="en-US" sz="3500" kern="1200" dirty="0"/>
            <a:t>Attendance on work days</a:t>
          </a:r>
        </a:p>
      </dsp:txBody>
      <dsp:txXfrm rot="-5400000">
        <a:off x="649792" y="861228"/>
        <a:ext cx="7550353" cy="544470"/>
      </dsp:txXfrm>
    </dsp:sp>
    <dsp:sp modelId="{D59C1118-769E-4A7B-8619-1DDA2C40A4B4}">
      <dsp:nvSpPr>
        <dsp:cNvPr id="0" name=""/>
        <dsp:cNvSpPr/>
      </dsp:nvSpPr>
      <dsp:spPr>
        <a:xfrm rot="5400000">
          <a:off x="-139241" y="1801465"/>
          <a:ext cx="928275" cy="649792"/>
        </a:xfrm>
        <a:prstGeom prst="chevron">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5%</a:t>
          </a:r>
        </a:p>
      </dsp:txBody>
      <dsp:txXfrm rot="-5400000">
        <a:off x="1" y="1987119"/>
        <a:ext cx="649792" cy="278483"/>
      </dsp:txXfrm>
    </dsp:sp>
    <dsp:sp modelId="{22E18EA8-3B90-433C-81D2-63E8FCF45856}">
      <dsp:nvSpPr>
        <dsp:cNvPr id="0" name=""/>
        <dsp:cNvSpPr/>
      </dsp:nvSpPr>
      <dsp:spPr>
        <a:xfrm rot="5400000">
          <a:off x="4138006" y="-1825989"/>
          <a:ext cx="603378" cy="7579807"/>
        </a:xfrm>
        <a:prstGeom prst="round2Same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8920" tIns="22225" rIns="22225" bIns="22225" numCol="1" spcCol="1270" anchor="ctr" anchorCtr="0">
          <a:noAutofit/>
        </a:bodyPr>
        <a:lstStyle/>
        <a:p>
          <a:pPr marL="285750" lvl="1" indent="-285750" algn="l" defTabSz="1555750">
            <a:lnSpc>
              <a:spcPct val="90000"/>
            </a:lnSpc>
            <a:spcBef>
              <a:spcPct val="0"/>
            </a:spcBef>
            <a:spcAft>
              <a:spcPct val="15000"/>
            </a:spcAft>
            <a:buChar char="•"/>
          </a:pPr>
          <a:r>
            <a:rPr lang="en-US" sz="3500" kern="1200" dirty="0"/>
            <a:t>Written reflections</a:t>
          </a:r>
        </a:p>
      </dsp:txBody>
      <dsp:txXfrm rot="-5400000">
        <a:off x="649792" y="1691679"/>
        <a:ext cx="7550353" cy="544470"/>
      </dsp:txXfrm>
    </dsp:sp>
    <dsp:sp modelId="{87C122AB-0EA2-40B6-A83C-BF4CF7F7781B}">
      <dsp:nvSpPr>
        <dsp:cNvPr id="0" name=""/>
        <dsp:cNvSpPr/>
      </dsp:nvSpPr>
      <dsp:spPr>
        <a:xfrm rot="5400000">
          <a:off x="-139241" y="2631916"/>
          <a:ext cx="928275" cy="649792"/>
        </a:xfrm>
        <a:prstGeom prst="chevron">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5%</a:t>
          </a:r>
        </a:p>
      </dsp:txBody>
      <dsp:txXfrm rot="-5400000">
        <a:off x="1" y="2817570"/>
        <a:ext cx="649792" cy="278483"/>
      </dsp:txXfrm>
    </dsp:sp>
    <dsp:sp modelId="{67DB148C-E805-4DA1-BE2B-620F67ABD829}">
      <dsp:nvSpPr>
        <dsp:cNvPr id="0" name=""/>
        <dsp:cNvSpPr/>
      </dsp:nvSpPr>
      <dsp:spPr>
        <a:xfrm rot="5400000">
          <a:off x="4138006" y="-995538"/>
          <a:ext cx="603378" cy="7579807"/>
        </a:xfrm>
        <a:prstGeom prst="round2Same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8920" tIns="22225" rIns="22225" bIns="22225" numCol="1" spcCol="1270" anchor="ctr" anchorCtr="0">
          <a:noAutofit/>
        </a:bodyPr>
        <a:lstStyle/>
        <a:p>
          <a:pPr marL="285750" lvl="1" indent="-285750" algn="l" defTabSz="1555750">
            <a:lnSpc>
              <a:spcPct val="90000"/>
            </a:lnSpc>
            <a:spcBef>
              <a:spcPct val="0"/>
            </a:spcBef>
            <a:spcAft>
              <a:spcPct val="15000"/>
            </a:spcAft>
            <a:buChar char="•"/>
          </a:pPr>
          <a:r>
            <a:rPr lang="en-US" sz="3500" kern="1200" dirty="0"/>
            <a:t>Quizzes</a:t>
          </a:r>
        </a:p>
      </dsp:txBody>
      <dsp:txXfrm rot="-5400000">
        <a:off x="649792" y="2522130"/>
        <a:ext cx="7550353" cy="544470"/>
      </dsp:txXfrm>
    </dsp:sp>
    <dsp:sp modelId="{58E74281-39E3-4C9C-BF5D-A553E10C4AEC}">
      <dsp:nvSpPr>
        <dsp:cNvPr id="0" name=""/>
        <dsp:cNvSpPr/>
      </dsp:nvSpPr>
      <dsp:spPr>
        <a:xfrm rot="5400000">
          <a:off x="-139241" y="3462367"/>
          <a:ext cx="928275" cy="649792"/>
        </a:xfrm>
        <a:prstGeom prst="chevron">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w="9525" cap="flat" cmpd="sng" algn="ctr">
          <a:solidFill>
            <a:schemeClr val="accent6">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20%</a:t>
          </a:r>
        </a:p>
      </dsp:txBody>
      <dsp:txXfrm rot="-5400000">
        <a:off x="1" y="3648021"/>
        <a:ext cx="649792" cy="278483"/>
      </dsp:txXfrm>
    </dsp:sp>
    <dsp:sp modelId="{A3284DF5-C2A4-4426-84F8-E58093051C31}">
      <dsp:nvSpPr>
        <dsp:cNvPr id="0" name=""/>
        <dsp:cNvSpPr/>
      </dsp:nvSpPr>
      <dsp:spPr>
        <a:xfrm rot="5400000">
          <a:off x="4138006" y="-165088"/>
          <a:ext cx="603378" cy="7579807"/>
        </a:xfrm>
        <a:prstGeom prst="round2SameRect">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8920" tIns="22225" rIns="22225" bIns="22225" numCol="1" spcCol="1270" anchor="ctr" anchorCtr="0">
          <a:noAutofit/>
        </a:bodyPr>
        <a:lstStyle/>
        <a:p>
          <a:pPr marL="285750" lvl="1" indent="-285750" algn="l" defTabSz="1555750">
            <a:lnSpc>
              <a:spcPct val="90000"/>
            </a:lnSpc>
            <a:spcBef>
              <a:spcPct val="0"/>
            </a:spcBef>
            <a:spcAft>
              <a:spcPct val="15000"/>
            </a:spcAft>
            <a:buChar char="•"/>
          </a:pPr>
          <a:r>
            <a:rPr lang="en-US" sz="3500" kern="1200" dirty="0"/>
            <a:t>Two equally weighted midterm exams</a:t>
          </a:r>
        </a:p>
      </dsp:txBody>
      <dsp:txXfrm rot="-5400000">
        <a:off x="649792" y="3352580"/>
        <a:ext cx="7550353" cy="544470"/>
      </dsp:txXfrm>
    </dsp:sp>
    <dsp:sp modelId="{DA4376E4-83D8-470B-80C1-56C62DB1AE10}">
      <dsp:nvSpPr>
        <dsp:cNvPr id="0" name=""/>
        <dsp:cNvSpPr/>
      </dsp:nvSpPr>
      <dsp:spPr>
        <a:xfrm rot="5400000">
          <a:off x="-139241" y="4292818"/>
          <a:ext cx="928275" cy="649792"/>
        </a:xfrm>
        <a:prstGeom prst="chevron">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10%</a:t>
          </a:r>
        </a:p>
      </dsp:txBody>
      <dsp:txXfrm rot="-5400000">
        <a:off x="1" y="4478472"/>
        <a:ext cx="649792" cy="278483"/>
      </dsp:txXfrm>
    </dsp:sp>
    <dsp:sp modelId="{DF52BF16-E779-43E4-9F6F-5D21EFEE09DE}">
      <dsp:nvSpPr>
        <dsp:cNvPr id="0" name=""/>
        <dsp:cNvSpPr/>
      </dsp:nvSpPr>
      <dsp:spPr>
        <a:xfrm rot="5400000">
          <a:off x="4138006" y="665362"/>
          <a:ext cx="603378" cy="7579807"/>
        </a:xfrm>
        <a:prstGeom prst="round2Same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8920" tIns="22225" rIns="22225" bIns="22225" numCol="1" spcCol="1270" anchor="ctr" anchorCtr="0">
          <a:noAutofit/>
        </a:bodyPr>
        <a:lstStyle/>
        <a:p>
          <a:pPr marL="285750" lvl="1" indent="-285750" algn="l" defTabSz="1555750">
            <a:lnSpc>
              <a:spcPct val="90000"/>
            </a:lnSpc>
            <a:spcBef>
              <a:spcPct val="0"/>
            </a:spcBef>
            <a:spcAft>
              <a:spcPct val="15000"/>
            </a:spcAft>
            <a:buChar char="•"/>
          </a:pPr>
          <a:r>
            <a:rPr lang="en-US" sz="3500" kern="1200" dirty="0"/>
            <a:t>Final exam</a:t>
          </a:r>
        </a:p>
      </dsp:txBody>
      <dsp:txXfrm rot="-5400000">
        <a:off x="649792" y="4183030"/>
        <a:ext cx="7550353" cy="544470"/>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7FE8EF-7E1D-4CC2-BD9F-B1936C0AC818}" type="datetimeFigureOut">
              <a:rPr lang="en-US" smtClean="0"/>
              <a:pPr/>
              <a:t>8/27/2024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068796-915B-4F4F-972A-93A5DBC2787E}" type="slidenum">
              <a:rPr lang="en-US" smtClean="0"/>
              <a:pPr/>
              <a:t>‹#›</a:t>
            </a:fld>
            <a:endParaRPr lang="en-US"/>
          </a:p>
        </p:txBody>
      </p:sp>
    </p:spTree>
    <p:extLst>
      <p:ext uri="{BB962C8B-B14F-4D97-AF65-F5344CB8AC3E}">
        <p14:creationId xmlns:p14="http://schemas.microsoft.com/office/powerpoint/2010/main" val="28271478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068796-915B-4F4F-972A-93A5DBC2787E}" type="slidenum">
              <a:rPr lang="en-US" smtClean="0"/>
              <a:pPr/>
              <a:t>3</a:t>
            </a:fld>
            <a:endParaRPr lang="en-US"/>
          </a:p>
        </p:txBody>
      </p:sp>
    </p:spTree>
    <p:extLst>
      <p:ext uri="{BB962C8B-B14F-4D97-AF65-F5344CB8AC3E}">
        <p14:creationId xmlns:p14="http://schemas.microsoft.com/office/powerpoint/2010/main" val="41467423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FAA</a:t>
            </a:r>
            <a:r>
              <a:rPr lang="en-US" baseline="0" dirty="0"/>
              <a:t> Game</a:t>
            </a:r>
            <a:endParaRPr lang="en-US" dirty="0"/>
          </a:p>
        </p:txBody>
      </p:sp>
      <p:sp>
        <p:nvSpPr>
          <p:cNvPr id="4" name="Slide Number Placeholder 3"/>
          <p:cNvSpPr>
            <a:spLocks noGrp="1"/>
          </p:cNvSpPr>
          <p:nvPr>
            <p:ph type="sldNum" sz="quarter" idx="10"/>
          </p:nvPr>
        </p:nvSpPr>
        <p:spPr/>
        <p:txBody>
          <a:bodyPr/>
          <a:lstStyle/>
          <a:p>
            <a:fld id="{31068796-915B-4F4F-972A-93A5DBC2787E}" type="slidenum">
              <a:rPr lang="en-US" smtClean="0"/>
              <a:pPr/>
              <a:t>4</a:t>
            </a:fld>
            <a:endParaRPr lang="en-US"/>
          </a:p>
        </p:txBody>
      </p:sp>
    </p:spTree>
    <p:extLst>
      <p:ext uri="{BB962C8B-B14F-4D97-AF65-F5344CB8AC3E}">
        <p14:creationId xmlns:p14="http://schemas.microsoft.com/office/powerpoint/2010/main" val="38190352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1" y="0"/>
            <a:ext cx="12191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ctrTitle"/>
          </p:nvPr>
        </p:nvSpPr>
        <p:spPr>
          <a:xfrm>
            <a:off x="914400" y="3355848"/>
            <a:ext cx="107696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914400" y="1828800"/>
            <a:ext cx="107696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8A57E976-8075-4937-B12C-3CC32E54B430}" type="datetimeFigureOut">
              <a:rPr lang="en-US" smtClean="0"/>
              <a:pPr/>
              <a:t>8/27/2024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
        <p:nvSpPr>
          <p:cNvPr id="10" name="Rectangle 9"/>
          <p:cNvSpPr/>
          <p:nvPr/>
        </p:nvSpPr>
        <p:spPr bwMode="invGray">
          <a:xfrm>
            <a:off x="0" y="5128334"/>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8/27/2024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8798560" y="0"/>
            <a:ext cx="6096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8" name="Rectangle 7"/>
          <p:cNvSpPr/>
          <p:nvPr/>
        </p:nvSpPr>
        <p:spPr bwMode="ltGray">
          <a:xfrm>
            <a:off x="8863584" y="0"/>
            <a:ext cx="33528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Vertical Title 1"/>
          <p:cNvSpPr>
            <a:spLocks noGrp="1"/>
          </p:cNvSpPr>
          <p:nvPr>
            <p:ph type="title" orient="vert"/>
          </p:nvPr>
        </p:nvSpPr>
        <p:spPr>
          <a:xfrm>
            <a:off x="9042400" y="274641"/>
            <a:ext cx="2540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304801"/>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8/27/2024</a:t>
            </a:fld>
            <a:endParaRPr lang="en-US"/>
          </a:p>
        </p:txBody>
      </p:sp>
      <p:sp>
        <p:nvSpPr>
          <p:cNvPr id="5" name="Footer Placeholder 4"/>
          <p:cNvSpPr>
            <a:spLocks noGrp="1"/>
          </p:cNvSpPr>
          <p:nvPr>
            <p:ph type="ftr" sz="quarter" idx="11"/>
          </p:nvPr>
        </p:nvSpPr>
        <p:spPr>
          <a:xfrm>
            <a:off x="3520796" y="6377460"/>
            <a:ext cx="5115205" cy="365125"/>
          </a:xfrm>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5448"/>
            <a:ext cx="109728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8/27/2024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12192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ectangle 11"/>
          <p:cNvSpPr/>
          <p:nvPr/>
        </p:nvSpPr>
        <p:spPr bwMode="invGray">
          <a:xfrm>
            <a:off x="0" y="2602520"/>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999744" y="118872"/>
            <a:ext cx="10684256"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987552" y="1828800"/>
            <a:ext cx="10696448"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A57E976-8075-4937-B12C-3CC32E54B430}" type="datetimeFigureOut">
              <a:rPr lang="en-US" smtClean="0"/>
              <a:pPr/>
              <a:t>8/27/2024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1773936"/>
            <a:ext cx="53848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773936"/>
            <a:ext cx="53848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A57E976-8075-4937-B12C-3CC32E54B430}" type="datetimeFigureOut">
              <a:rPr lang="en-US" smtClean="0"/>
              <a:pPr/>
              <a:t>8/27/2024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1698988"/>
            <a:ext cx="5386917"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609600" y="2449512"/>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6193368" y="1698988"/>
            <a:ext cx="5389033"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193368" y="2449512"/>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A57E976-8075-4937-B12C-3CC32E54B430}" type="datetimeFigureOut">
              <a:rPr lang="en-US" smtClean="0"/>
              <a:pPr/>
              <a:t>8/27/2024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8A57E976-8075-4937-B12C-3CC32E54B430}" type="datetimeFigureOut">
              <a:rPr lang="en-US" smtClean="0"/>
              <a:pPr/>
              <a:t>8/27/2024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7E976-8075-4937-B12C-3CC32E54B430}" type="datetimeFigureOut">
              <a:rPr lang="en-US" smtClean="0"/>
              <a:pPr/>
              <a:t>8/27/2024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784" y="152400"/>
            <a:ext cx="3364992"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4025837" y="1743134"/>
            <a:ext cx="7894188"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223784" y="1730018"/>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A57E976-8075-4937-B12C-3CC32E54B430}" type="datetimeFigureOut">
              <a:rPr lang="en-US" smtClean="0"/>
              <a:pPr/>
              <a:t>8/27/2024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
        <p:nvSpPr>
          <p:cNvPr id="12" name="Rectangle 11"/>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5448"/>
            <a:ext cx="3366867"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3871741" y="1484808"/>
            <a:ext cx="8329863"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a:t>Click icon to add picture</a:t>
            </a:r>
            <a:endParaRPr kumimoji="0" lang="en-US" dirty="0"/>
          </a:p>
        </p:txBody>
      </p:sp>
      <p:sp>
        <p:nvSpPr>
          <p:cNvPr id="4" name="Text Placeholder 3"/>
          <p:cNvSpPr>
            <a:spLocks noGrp="1"/>
          </p:cNvSpPr>
          <p:nvPr>
            <p:ph type="body" sz="half" idx="2"/>
          </p:nvPr>
        </p:nvSpPr>
        <p:spPr>
          <a:xfrm>
            <a:off x="219456" y="1728216"/>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219456" y="1170432"/>
            <a:ext cx="3364992" cy="201168"/>
          </a:xfrm>
        </p:spPr>
        <p:txBody>
          <a:bodyPr/>
          <a:lstStyle/>
          <a:p>
            <a:fld id="{8A57E976-8075-4937-B12C-3CC32E54B430}" type="datetimeFigureOut">
              <a:rPr lang="en-US" smtClean="0"/>
              <a:pPr/>
              <a:t>8/27/2024</a:t>
            </a:fld>
            <a:endParaRPr lang="en-US"/>
          </a:p>
        </p:txBody>
      </p:sp>
      <p:sp>
        <p:nvSpPr>
          <p:cNvPr id="11" name="Rectangle 10"/>
          <p:cNvSpPr/>
          <p:nvPr/>
        </p:nvSpPr>
        <p:spPr>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6" name="Footer Placeholder 5"/>
          <p:cNvSpPr>
            <a:spLocks noGrp="1"/>
          </p:cNvSpPr>
          <p:nvPr>
            <p:ph type="ftr" sz="quarter" idx="11"/>
          </p:nvPr>
        </p:nvSpPr>
        <p:spPr>
          <a:xfrm>
            <a:off x="4047744" y="1170432"/>
            <a:ext cx="6925056"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11119104" y="1170432"/>
            <a:ext cx="978485" cy="201168"/>
          </a:xfrm>
        </p:spPr>
        <p:txBody>
          <a:bodyPr/>
          <a:lstStyle/>
          <a:p>
            <a:fld id="{DF7B3FC0-58E1-4035-BA6F-4BC11C5567A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7" name="Rectangle 6"/>
          <p:cNvSpPr/>
          <p:nvPr/>
        </p:nvSpPr>
        <p:spPr bwMode="ltGray">
          <a:xfrm>
            <a:off x="1" y="1"/>
            <a:ext cx="12191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Placeholder 1"/>
          <p:cNvSpPr>
            <a:spLocks noGrp="1"/>
          </p:cNvSpPr>
          <p:nvPr>
            <p:ph type="title"/>
          </p:nvPr>
        </p:nvSpPr>
        <p:spPr>
          <a:xfrm>
            <a:off x="609600" y="152400"/>
            <a:ext cx="109728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609600" y="1775192"/>
            <a:ext cx="109728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609600" y="6476999"/>
            <a:ext cx="28448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8A57E976-8075-4937-B12C-3CC32E54B430}" type="datetimeFigureOut">
              <a:rPr lang="en-US" smtClean="0"/>
              <a:pPr/>
              <a:t>8/27/2024</a:t>
            </a:fld>
            <a:endParaRPr lang="en-US"/>
          </a:p>
        </p:txBody>
      </p:sp>
      <p:sp>
        <p:nvSpPr>
          <p:cNvPr id="5" name="Footer Placeholder 4"/>
          <p:cNvSpPr>
            <a:spLocks noGrp="1"/>
          </p:cNvSpPr>
          <p:nvPr>
            <p:ph type="ftr" sz="quarter" idx="3"/>
          </p:nvPr>
        </p:nvSpPr>
        <p:spPr>
          <a:xfrm>
            <a:off x="3520796" y="6476999"/>
            <a:ext cx="7343625"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10939195" y="6476999"/>
            <a:ext cx="978485"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DF7B3FC0-58E1-4035-BA6F-4BC11C5567A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attacking-problems.github.io/"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faculty.otterbein.edu/wittman1/"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otterbein.edu/ods" TargetMode="External"/><Relationship Id="rId2" Type="http://schemas.openxmlformats.org/officeDocument/2006/relationships/hyperlink" Target="mailto:DisabilityServices@otterbein.edu"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www.youtube.com/watch?v=HVsySz-h9r4" TargetMode="External"/><Relationship Id="rId2" Type="http://schemas.openxmlformats.org/officeDocument/2006/relationships/hyperlink" Target="https://www.youtube.com/watch?v=USjZcfj8yx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COMP 3100</a:t>
            </a:r>
          </a:p>
        </p:txBody>
      </p:sp>
      <p:sp>
        <p:nvSpPr>
          <p:cNvPr id="3" name="Subtitle 2"/>
          <p:cNvSpPr>
            <a:spLocks noGrp="1"/>
          </p:cNvSpPr>
          <p:nvPr>
            <p:ph type="subTitle" idx="1"/>
          </p:nvPr>
        </p:nvSpPr>
        <p:spPr/>
        <p:txBody>
          <a:bodyPr/>
          <a:lstStyle/>
          <a:p>
            <a:r>
              <a:rPr lang="en-US" dirty="0"/>
              <a:t>Software Engineering – Writing Intensive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Software Engineering</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16439040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previous classes…</a:t>
            </a:r>
          </a:p>
        </p:txBody>
      </p:sp>
      <p:sp>
        <p:nvSpPr>
          <p:cNvPr id="3" name="Content Placeholder 2"/>
          <p:cNvSpPr>
            <a:spLocks noGrp="1"/>
          </p:cNvSpPr>
          <p:nvPr>
            <p:ph idx="1"/>
          </p:nvPr>
        </p:nvSpPr>
        <p:spPr/>
        <p:txBody>
          <a:bodyPr/>
          <a:lstStyle/>
          <a:p>
            <a:r>
              <a:rPr lang="en-US" dirty="0"/>
              <a:t>You probably only cared if your code </a:t>
            </a:r>
            <a:r>
              <a:rPr lang="en-US" b="1" dirty="0"/>
              <a:t>worked</a:t>
            </a:r>
          </a:p>
          <a:p>
            <a:r>
              <a:rPr lang="en-US" dirty="0"/>
              <a:t>Software engineering has a different focus</a:t>
            </a:r>
          </a:p>
          <a:p>
            <a:pPr lvl="1"/>
            <a:r>
              <a:rPr lang="en-US" dirty="0"/>
              <a:t>Is your code readable by others?</a:t>
            </a:r>
          </a:p>
          <a:p>
            <a:pPr lvl="1"/>
            <a:r>
              <a:rPr lang="en-US" dirty="0"/>
              <a:t>Is your code easy to update and expand?</a:t>
            </a:r>
          </a:p>
          <a:p>
            <a:pPr lvl="1"/>
            <a:r>
              <a:rPr lang="en-US" dirty="0"/>
              <a:t>How can a large number of people collaborate on one code base?</a:t>
            </a:r>
          </a:p>
          <a:p>
            <a:pPr lvl="1"/>
            <a:r>
              <a:rPr lang="en-US" dirty="0"/>
              <a:t>How do you know if your code works?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Java</a:t>
            </a:r>
          </a:p>
        </p:txBody>
      </p:sp>
      <p:sp>
        <p:nvSpPr>
          <p:cNvPr id="3" name="Content Placeholder 2"/>
          <p:cNvSpPr>
            <a:spLocks noGrp="1"/>
          </p:cNvSpPr>
          <p:nvPr>
            <p:ph idx="1"/>
          </p:nvPr>
        </p:nvSpPr>
        <p:spPr/>
        <p:txBody>
          <a:bodyPr>
            <a:normAutofit/>
          </a:bodyPr>
          <a:lstStyle/>
          <a:p>
            <a:r>
              <a:rPr lang="en-US" dirty="0"/>
              <a:t>The code you do in this class will be Java</a:t>
            </a:r>
          </a:p>
          <a:p>
            <a:r>
              <a:rPr lang="en-US" dirty="0"/>
              <a:t>Why?</a:t>
            </a:r>
          </a:p>
          <a:p>
            <a:pPr lvl="1"/>
            <a:r>
              <a:rPr lang="en-US" dirty="0"/>
              <a:t>It runs on most platforms</a:t>
            </a:r>
          </a:p>
          <a:p>
            <a:pPr lvl="1"/>
            <a:r>
              <a:rPr lang="en-US" dirty="0"/>
              <a:t>It's good for large-scale applications</a:t>
            </a:r>
          </a:p>
          <a:p>
            <a:pPr lvl="1"/>
            <a:r>
              <a:rPr lang="en-US" dirty="0"/>
              <a:t>I know it really well</a:t>
            </a:r>
          </a:p>
          <a:p>
            <a:pPr lvl="1"/>
            <a:r>
              <a:rPr lang="en-US" dirty="0"/>
              <a:t>It works with a solid unit-testing framework called JUnit</a:t>
            </a:r>
          </a:p>
          <a:p>
            <a:r>
              <a:rPr lang="en-US" dirty="0"/>
              <a:t>If you need some Java refreshers, check out my book: </a:t>
            </a:r>
            <a:r>
              <a:rPr lang="en-US" dirty="0">
                <a:hlinkClick r:id="rId2"/>
              </a:rPr>
              <a:t>https://attacking-problems.github.io/</a:t>
            </a:r>
            <a:endParaRPr lang="en-US" dirty="0"/>
          </a:p>
        </p:txBody>
      </p:sp>
    </p:spTree>
    <p:extLst>
      <p:ext uri="{BB962C8B-B14F-4D97-AF65-F5344CB8AC3E}">
        <p14:creationId xmlns:p14="http://schemas.microsoft.com/office/powerpoint/2010/main" val="1768997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information</a:t>
            </a:r>
          </a:p>
        </p:txBody>
      </p:sp>
      <p:sp>
        <p:nvSpPr>
          <p:cNvPr id="3" name="Content Placeholder 2"/>
          <p:cNvSpPr>
            <a:spLocks noGrp="1"/>
          </p:cNvSpPr>
          <p:nvPr>
            <p:ph idx="1"/>
          </p:nvPr>
        </p:nvSpPr>
        <p:spPr>
          <a:xfrm>
            <a:off x="609600" y="1775193"/>
            <a:ext cx="10972800" cy="4473208"/>
          </a:xfrm>
        </p:spPr>
        <p:txBody>
          <a:bodyPr>
            <a:normAutofit fontScale="92500"/>
          </a:bodyPr>
          <a:lstStyle/>
          <a:p>
            <a:r>
              <a:rPr lang="en-US" dirty="0"/>
              <a:t>For more information, visit the webpage: </a:t>
            </a:r>
            <a:r>
              <a:rPr lang="en-US" sz="3000" dirty="0">
                <a:latin typeface="Courier New" pitchFamily="49" charset="0"/>
                <a:cs typeface="Courier New" pitchFamily="49" charset="0"/>
              </a:rPr>
              <a:t>http://faculty.otterbein.edu/wittman1/comp3100</a:t>
            </a:r>
          </a:p>
          <a:p>
            <a:endParaRPr lang="en-US" dirty="0"/>
          </a:p>
          <a:p>
            <a:r>
              <a:rPr lang="en-US" dirty="0"/>
              <a:t>The webpage will contain:</a:t>
            </a:r>
          </a:p>
          <a:p>
            <a:pPr lvl="1"/>
            <a:r>
              <a:rPr lang="en-US" dirty="0"/>
              <a:t>The most current schedule</a:t>
            </a:r>
          </a:p>
          <a:p>
            <a:pPr lvl="1"/>
            <a:r>
              <a:rPr lang="en-US" dirty="0"/>
              <a:t>Notes available for download</a:t>
            </a:r>
          </a:p>
          <a:p>
            <a:pPr lvl="1"/>
            <a:r>
              <a:rPr lang="en-US" dirty="0"/>
              <a:t>Reminders about projects and exams</a:t>
            </a:r>
          </a:p>
          <a:p>
            <a:pPr lvl="1"/>
            <a:r>
              <a:rPr lang="en-US" dirty="0"/>
              <a:t>Syllabus</a:t>
            </a:r>
          </a:p>
          <a:p>
            <a:pPr lvl="1"/>
            <a:r>
              <a:rPr lang="en-US" dirty="0"/>
              <a:t>Detailed policies and guidelines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Projects</a:t>
            </a:r>
          </a:p>
        </p:txBody>
      </p:sp>
      <p:sp>
        <p:nvSpPr>
          <p:cNvPr id="2" name="Text Placeholder 1"/>
          <p:cNvSpPr>
            <a:spLocks noGrp="1"/>
          </p:cNvSpPr>
          <p:nvPr>
            <p:ph type="body" idx="1"/>
          </p:nvPr>
        </p:nvSpPr>
        <p:spPr/>
        <p:txBody>
          <a:bodyPr/>
          <a:lstStyle/>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One giant project</a:t>
            </a:r>
          </a:p>
        </p:txBody>
      </p:sp>
      <p:sp>
        <p:nvSpPr>
          <p:cNvPr id="5" name="Content Placeholder 4"/>
          <p:cNvSpPr>
            <a:spLocks noGrp="1"/>
          </p:cNvSpPr>
          <p:nvPr>
            <p:ph idx="1"/>
          </p:nvPr>
        </p:nvSpPr>
        <p:spPr/>
        <p:txBody>
          <a:bodyPr>
            <a:normAutofit/>
          </a:bodyPr>
          <a:lstStyle/>
          <a:p>
            <a:r>
              <a:rPr lang="en-US" dirty="0"/>
              <a:t>55% of your grade is one giant project</a:t>
            </a:r>
          </a:p>
          <a:p>
            <a:r>
              <a:rPr lang="en-US" dirty="0"/>
              <a:t>You will work on teams of four to five students</a:t>
            </a:r>
          </a:p>
          <a:p>
            <a:r>
              <a:rPr lang="en-US" dirty="0"/>
              <a:t>Each team gets to pick its project</a:t>
            </a:r>
          </a:p>
          <a:p>
            <a:pPr lvl="1"/>
            <a:r>
              <a:rPr lang="en-US" dirty="0"/>
              <a:t>Some kind of (board) game is a good idea</a:t>
            </a:r>
          </a:p>
          <a:p>
            <a:pPr lvl="1"/>
            <a:r>
              <a:rPr lang="en-US" dirty="0"/>
              <a:t>Lots of areas for additional features</a:t>
            </a:r>
          </a:p>
          <a:p>
            <a:pPr lvl="1"/>
            <a:r>
              <a:rPr lang="en-US" dirty="0"/>
              <a:t>Lots of functionality to test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Phases</a:t>
            </a:r>
          </a:p>
        </p:txBody>
      </p:sp>
      <p:graphicFrame>
        <p:nvGraphicFramePr>
          <p:cNvPr id="4" name="Table 3">
            <a:extLst>
              <a:ext uri="{FF2B5EF4-FFF2-40B4-BE49-F238E27FC236}">
                <a16:creationId xmlns:a16="http://schemas.microsoft.com/office/drawing/2014/main" id="{86A3C469-1B9E-4672-B1C4-C0A0F1130FBB}"/>
              </a:ext>
            </a:extLst>
          </p:cNvPr>
          <p:cNvGraphicFramePr>
            <a:graphicFrameLocks noGrp="1"/>
          </p:cNvGraphicFramePr>
          <p:nvPr>
            <p:extLst>
              <p:ext uri="{D42A27DB-BD31-4B8C-83A1-F6EECF244321}">
                <p14:modId xmlns:p14="http://schemas.microsoft.com/office/powerpoint/2010/main" val="4209709019"/>
              </p:ext>
            </p:extLst>
          </p:nvPr>
        </p:nvGraphicFramePr>
        <p:xfrm>
          <a:off x="0" y="1447800"/>
          <a:ext cx="12192000" cy="5410200"/>
        </p:xfrm>
        <a:graphic>
          <a:graphicData uri="http://schemas.openxmlformats.org/drawingml/2006/table">
            <a:tbl>
              <a:tblPr firstRow="1" bandRow="1">
                <a:tableStyleId>{5C22544A-7EE6-4342-B048-85BDC9FD1C3A}</a:tableStyleId>
              </a:tblPr>
              <a:tblGrid>
                <a:gridCol w="4495800">
                  <a:extLst>
                    <a:ext uri="{9D8B030D-6E8A-4147-A177-3AD203B41FA5}">
                      <a16:colId xmlns:a16="http://schemas.microsoft.com/office/drawing/2014/main" val="3599876912"/>
                    </a:ext>
                  </a:extLst>
                </a:gridCol>
                <a:gridCol w="5257800">
                  <a:extLst>
                    <a:ext uri="{9D8B030D-6E8A-4147-A177-3AD203B41FA5}">
                      <a16:colId xmlns:a16="http://schemas.microsoft.com/office/drawing/2014/main" val="4281223616"/>
                    </a:ext>
                  </a:extLst>
                </a:gridCol>
                <a:gridCol w="1007768">
                  <a:extLst>
                    <a:ext uri="{9D8B030D-6E8A-4147-A177-3AD203B41FA5}">
                      <a16:colId xmlns:a16="http://schemas.microsoft.com/office/drawing/2014/main" val="344780897"/>
                    </a:ext>
                  </a:extLst>
                </a:gridCol>
                <a:gridCol w="1430632">
                  <a:extLst>
                    <a:ext uri="{9D8B030D-6E8A-4147-A177-3AD203B41FA5}">
                      <a16:colId xmlns:a16="http://schemas.microsoft.com/office/drawing/2014/main" val="1270332396"/>
                    </a:ext>
                  </a:extLst>
                </a:gridCol>
              </a:tblGrid>
              <a:tr h="378366">
                <a:tc>
                  <a:txBody>
                    <a:bodyPr/>
                    <a:lstStyle/>
                    <a:p>
                      <a:r>
                        <a:rPr lang="en-US" dirty="0"/>
                        <a:t>Phase</a:t>
                      </a:r>
                    </a:p>
                  </a:txBody>
                  <a:tcPr/>
                </a:tc>
                <a:tc>
                  <a:txBody>
                    <a:bodyPr/>
                    <a:lstStyle/>
                    <a:p>
                      <a:r>
                        <a:rPr lang="en-US" dirty="0"/>
                        <a:t>Description</a:t>
                      </a:r>
                    </a:p>
                  </a:txBody>
                  <a:tcPr/>
                </a:tc>
                <a:tc>
                  <a:txBody>
                    <a:bodyPr/>
                    <a:lstStyle/>
                    <a:p>
                      <a:r>
                        <a:rPr lang="en-US" dirty="0"/>
                        <a:t>Weight</a:t>
                      </a:r>
                    </a:p>
                  </a:txBody>
                  <a:tcPr/>
                </a:tc>
                <a:tc>
                  <a:txBody>
                    <a:bodyPr/>
                    <a:lstStyle/>
                    <a:p>
                      <a:r>
                        <a:rPr lang="en-US" dirty="0"/>
                        <a:t>Due</a:t>
                      </a:r>
                    </a:p>
                  </a:txBody>
                  <a:tcPr/>
                </a:tc>
                <a:extLst>
                  <a:ext uri="{0D108BD9-81ED-4DB2-BD59-A6C34878D82A}">
                    <a16:rowId xmlns:a16="http://schemas.microsoft.com/office/drawing/2014/main" val="3015438504"/>
                  </a:ext>
                </a:extLst>
              </a:tr>
              <a:tr h="785001">
                <a:tc>
                  <a:txBody>
                    <a:bodyPr/>
                    <a:lstStyle/>
                    <a:p>
                      <a:pPr algn="r"/>
                      <a:r>
                        <a:rPr lang="en-US" dirty="0"/>
                        <a:t>Software Requirements Specification (Draft)</a:t>
                      </a:r>
                    </a:p>
                  </a:txBody>
                  <a:tcPr anchor="ctr"/>
                </a:tc>
                <a:tc rowSpan="2">
                  <a:txBody>
                    <a:bodyPr/>
                    <a:lstStyle/>
                    <a:p>
                      <a:pPr marL="0" lvl="0" indent="0" algn="l">
                        <a:buFont typeface="Wingdings" panose="05000000000000000000" pitchFamily="2" charset="2"/>
                        <a:buNone/>
                      </a:pPr>
                      <a:r>
                        <a:rPr lang="en-US" dirty="0"/>
                        <a:t>What is your program supposed to do?</a:t>
                      </a:r>
                    </a:p>
                    <a:p>
                      <a:pPr marL="0" lvl="0" indent="0" algn="l">
                        <a:buFont typeface="Wingdings" panose="05000000000000000000" pitchFamily="2" charset="2"/>
                        <a:buNone/>
                      </a:pPr>
                      <a:r>
                        <a:rPr lang="en-US" dirty="0"/>
                        <a:t>Customers often supply a specification, but you'll have to do it yourselves.</a:t>
                      </a:r>
                    </a:p>
                  </a:txBody>
                  <a:tcPr anchor="ctr"/>
                </a:tc>
                <a:tc>
                  <a:txBody>
                    <a:bodyPr/>
                    <a:lstStyle/>
                    <a:p>
                      <a:pPr algn="ctr"/>
                      <a:r>
                        <a:rPr lang="en-US" b="1" dirty="0"/>
                        <a:t>5%</a:t>
                      </a:r>
                    </a:p>
                  </a:txBody>
                  <a:tcPr anchor="ctr"/>
                </a:tc>
                <a:tc>
                  <a:txBody>
                    <a:bodyPr/>
                    <a:lstStyle/>
                    <a:p>
                      <a:pPr algn="ctr"/>
                      <a:r>
                        <a:rPr lang="en-US" dirty="0"/>
                        <a:t>09/13/2024</a:t>
                      </a:r>
                    </a:p>
                  </a:txBody>
                  <a:tcPr anchor="ctr"/>
                </a:tc>
                <a:extLst>
                  <a:ext uri="{0D108BD9-81ED-4DB2-BD59-A6C34878D82A}">
                    <a16:rowId xmlns:a16="http://schemas.microsoft.com/office/drawing/2014/main" val="1496270162"/>
                  </a:ext>
                </a:extLst>
              </a:tr>
              <a:tr h="785001">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dirty="0"/>
                        <a:t>Software Requirements Specification (Final)</a:t>
                      </a:r>
                    </a:p>
                  </a:txBody>
                  <a:tcPr anchor="ctr"/>
                </a:tc>
                <a:tc vMerge="1">
                  <a:txBody>
                    <a:bodyPr/>
                    <a:lstStyle/>
                    <a:p>
                      <a:endParaRPr lang="en-US" dirty="0"/>
                    </a:p>
                  </a:txBody>
                  <a:tcPr/>
                </a:tc>
                <a:tc>
                  <a:txBody>
                    <a:bodyPr/>
                    <a:lstStyle/>
                    <a:p>
                      <a:pPr algn="ctr"/>
                      <a:r>
                        <a:rPr lang="en-US" b="1" dirty="0"/>
                        <a:t>5%</a:t>
                      </a:r>
                    </a:p>
                  </a:txBody>
                  <a:tcPr anchor="ctr"/>
                </a:tc>
                <a:tc>
                  <a:txBody>
                    <a:bodyPr/>
                    <a:lstStyle/>
                    <a:p>
                      <a:pPr algn="ctr"/>
                      <a:r>
                        <a:rPr lang="en-US" dirty="0"/>
                        <a:t>09/20/2024</a:t>
                      </a:r>
                    </a:p>
                  </a:txBody>
                  <a:tcPr anchor="ctr"/>
                </a:tc>
                <a:extLst>
                  <a:ext uri="{0D108BD9-81ED-4DB2-BD59-A6C34878D82A}">
                    <a16:rowId xmlns:a16="http://schemas.microsoft.com/office/drawing/2014/main" val="1277662120"/>
                  </a:ext>
                </a:extLst>
              </a:tr>
              <a:tr h="785001">
                <a:tc>
                  <a:txBody>
                    <a:bodyPr/>
                    <a:lstStyle/>
                    <a:p>
                      <a:pPr algn="r"/>
                      <a:r>
                        <a:rPr lang="en-US" dirty="0"/>
                        <a:t>Design Document (Draft)</a:t>
                      </a:r>
                    </a:p>
                  </a:txBody>
                  <a:tcPr anchor="ct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How will your program do what it's supposed to do?</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Include a prototype of some features.</a:t>
                      </a:r>
                    </a:p>
                  </a:txBody>
                  <a:tcPr anchor="ctr">
                    <a:solidFill>
                      <a:srgbClr val="E9EDF4"/>
                    </a:solidFill>
                  </a:tcPr>
                </a:tc>
                <a:tc>
                  <a:txBody>
                    <a:bodyPr/>
                    <a:lstStyle/>
                    <a:p>
                      <a:pPr algn="ctr"/>
                      <a:r>
                        <a:rPr lang="en-US" b="1" dirty="0"/>
                        <a:t>5%</a:t>
                      </a:r>
                    </a:p>
                  </a:txBody>
                  <a:tcPr anchor="ctr"/>
                </a:tc>
                <a:tc>
                  <a:txBody>
                    <a:bodyPr/>
                    <a:lstStyle/>
                    <a:p>
                      <a:pPr algn="ctr"/>
                      <a:r>
                        <a:rPr lang="en-US" dirty="0"/>
                        <a:t>10/11/2024</a:t>
                      </a:r>
                    </a:p>
                  </a:txBody>
                  <a:tcPr anchor="ctr"/>
                </a:tc>
                <a:extLst>
                  <a:ext uri="{0D108BD9-81ED-4DB2-BD59-A6C34878D82A}">
                    <a16:rowId xmlns:a16="http://schemas.microsoft.com/office/drawing/2014/main" val="495934969"/>
                  </a:ext>
                </a:extLst>
              </a:tr>
              <a:tr h="785001">
                <a:tc>
                  <a:txBody>
                    <a:bodyPr/>
                    <a:lstStyle/>
                    <a:p>
                      <a:pPr algn="r"/>
                      <a:r>
                        <a:rPr lang="en-US" dirty="0"/>
                        <a:t>Design Document (Final)</a:t>
                      </a:r>
                    </a:p>
                  </a:txBody>
                  <a:tcPr anchor="ctr"/>
                </a:tc>
                <a:tc vMerge="1">
                  <a:txBody>
                    <a:bodyPr/>
                    <a:lstStyle/>
                    <a:p>
                      <a:endParaRPr lang="en-US" dirty="0"/>
                    </a:p>
                  </a:txBody>
                  <a:tcPr/>
                </a:tc>
                <a:tc>
                  <a:txBody>
                    <a:bodyPr/>
                    <a:lstStyle/>
                    <a:p>
                      <a:pPr algn="ctr"/>
                      <a:r>
                        <a:rPr lang="en-US" b="1" dirty="0"/>
                        <a:t>10%</a:t>
                      </a:r>
                    </a:p>
                  </a:txBody>
                  <a:tcPr anchor="ctr"/>
                </a:tc>
                <a:tc>
                  <a:txBody>
                    <a:bodyPr/>
                    <a:lstStyle/>
                    <a:p>
                      <a:pPr algn="ctr"/>
                      <a:r>
                        <a:rPr lang="en-US" dirty="0"/>
                        <a:t>10/21/2024</a:t>
                      </a:r>
                    </a:p>
                  </a:txBody>
                  <a:tcPr anchor="ctr"/>
                </a:tc>
                <a:extLst>
                  <a:ext uri="{0D108BD9-81ED-4DB2-BD59-A6C34878D82A}">
                    <a16:rowId xmlns:a16="http://schemas.microsoft.com/office/drawing/2014/main" val="245015186"/>
                  </a:ext>
                </a:extLst>
              </a:tr>
              <a:tr h="945915">
                <a:tc>
                  <a:txBody>
                    <a:bodyPr/>
                    <a:lstStyle/>
                    <a:p>
                      <a:pPr algn="r"/>
                      <a:r>
                        <a:rPr lang="en-US" dirty="0"/>
                        <a:t>Basic Functionality and Unit Tests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 baseline of functionality with a suite of unit tests.</a:t>
                      </a:r>
                    </a:p>
                  </a:txBody>
                  <a:tcPr anchor="ctr"/>
                </a:tc>
                <a:tc>
                  <a:txBody>
                    <a:bodyPr/>
                    <a:lstStyle/>
                    <a:p>
                      <a:pPr algn="ctr"/>
                      <a:r>
                        <a:rPr lang="en-US" b="1" dirty="0"/>
                        <a:t>15%</a:t>
                      </a:r>
                    </a:p>
                  </a:txBody>
                  <a:tcPr anchor="ctr"/>
                </a:tc>
                <a:tc>
                  <a:txBody>
                    <a:bodyPr/>
                    <a:lstStyle/>
                    <a:p>
                      <a:pPr algn="ctr"/>
                      <a:r>
                        <a:rPr lang="en-US" dirty="0"/>
                        <a:t>11/08/2024</a:t>
                      </a:r>
                    </a:p>
                  </a:txBody>
                  <a:tcPr anchor="ctr"/>
                </a:tc>
                <a:extLst>
                  <a:ext uri="{0D108BD9-81ED-4DB2-BD59-A6C34878D82A}">
                    <a16:rowId xmlns:a16="http://schemas.microsoft.com/office/drawing/2014/main" val="654444713"/>
                  </a:ext>
                </a:extLst>
              </a:tr>
              <a:tr h="945915">
                <a:tc>
                  <a:txBody>
                    <a:bodyPr/>
                    <a:lstStyle/>
                    <a:p>
                      <a:pPr algn="r"/>
                      <a:r>
                        <a:rPr lang="en-US" dirty="0"/>
                        <a:t>Final Program and Manual</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Final, polished program, fully documented, with manual and system tests.</a:t>
                      </a:r>
                    </a:p>
                  </a:txBody>
                  <a:tcPr anchor="ctr"/>
                </a:tc>
                <a:tc>
                  <a:txBody>
                    <a:bodyPr/>
                    <a:lstStyle/>
                    <a:p>
                      <a:pPr algn="ctr"/>
                      <a:r>
                        <a:rPr lang="en-US" b="1" dirty="0"/>
                        <a:t>15%</a:t>
                      </a:r>
                    </a:p>
                  </a:txBody>
                  <a:tcPr anchor="ctr"/>
                </a:tc>
                <a:tc>
                  <a:txBody>
                    <a:bodyPr/>
                    <a:lstStyle/>
                    <a:p>
                      <a:pPr algn="ctr"/>
                      <a:r>
                        <a:rPr lang="en-US" dirty="0"/>
                        <a:t>12/06/2024</a:t>
                      </a:r>
                    </a:p>
                  </a:txBody>
                  <a:tcPr anchor="ctr"/>
                </a:tc>
                <a:extLst>
                  <a:ext uri="{0D108BD9-81ED-4DB2-BD59-A6C34878D82A}">
                    <a16:rowId xmlns:a16="http://schemas.microsoft.com/office/drawing/2014/main" val="106531011"/>
                  </a:ext>
                </a:extLst>
              </a:tr>
            </a:tbl>
          </a:graphicData>
        </a:graphic>
      </p:graphicFrame>
    </p:spTree>
    <p:extLst>
      <p:ext uri="{BB962C8B-B14F-4D97-AF65-F5344CB8AC3E}">
        <p14:creationId xmlns:p14="http://schemas.microsoft.com/office/powerpoint/2010/main" val="9162795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Turning in projects</a:t>
            </a:r>
          </a:p>
        </p:txBody>
      </p:sp>
      <p:sp>
        <p:nvSpPr>
          <p:cNvPr id="3" name="Content Placeholder 2"/>
          <p:cNvSpPr>
            <a:spLocks noGrp="1"/>
          </p:cNvSpPr>
          <p:nvPr>
            <p:ph idx="1"/>
          </p:nvPr>
        </p:nvSpPr>
        <p:spPr/>
        <p:txBody>
          <a:bodyPr>
            <a:normAutofit/>
          </a:bodyPr>
          <a:lstStyle/>
          <a:p>
            <a:pPr marL="438912" lvl="1" indent="-320040">
              <a:spcBef>
                <a:spcPts val="0"/>
              </a:spcBef>
              <a:buClr>
                <a:schemeClr val="accent1"/>
              </a:buClr>
              <a:buSzPct val="80000"/>
              <a:buFont typeface="Wingdings 2"/>
              <a:buChar char=""/>
            </a:pPr>
            <a:r>
              <a:rPr lang="en-US" dirty="0"/>
              <a:t>All projects will be committed to private repositories on GitHub (</a:t>
            </a:r>
            <a:r>
              <a:rPr lang="en-US" dirty="0">
                <a:solidFill>
                  <a:schemeClr val="accent1"/>
                </a:solidFill>
              </a:rPr>
              <a:t>https://github.com/</a:t>
            </a:r>
            <a:r>
              <a:rPr lang="en-US" dirty="0"/>
              <a:t>) before the deadline</a:t>
            </a:r>
          </a:p>
          <a:p>
            <a:r>
              <a:rPr lang="en-US" dirty="0"/>
              <a:t>Do </a:t>
            </a:r>
            <a:r>
              <a:rPr lang="en-US" b="1" dirty="0"/>
              <a:t>not</a:t>
            </a:r>
            <a:r>
              <a:rPr lang="en-US" dirty="0"/>
              <a:t> put projects in your public directories</a:t>
            </a:r>
          </a:p>
          <a:p>
            <a:r>
              <a:rPr lang="en-US" dirty="0"/>
              <a:t>Late projects will not be accepted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Written Reflections</a:t>
            </a:r>
          </a:p>
        </p:txBody>
      </p:sp>
      <p:sp>
        <p:nvSpPr>
          <p:cNvPr id="2" name="Text Placeholder 1"/>
          <p:cNvSpPr>
            <a:spLocks noGrp="1"/>
          </p:cNvSpPr>
          <p:nvPr>
            <p:ph type="body" idx="1"/>
          </p:nvPr>
        </p:nvSpPr>
        <p:spPr/>
        <p:txBody>
          <a:bodyPr/>
          <a:lstStyle/>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Written reflections</a:t>
            </a:r>
          </a:p>
        </p:txBody>
      </p:sp>
      <p:sp>
        <p:nvSpPr>
          <p:cNvPr id="5" name="Content Placeholder 4"/>
          <p:cNvSpPr>
            <a:spLocks noGrp="1"/>
          </p:cNvSpPr>
          <p:nvPr>
            <p:ph idx="1"/>
          </p:nvPr>
        </p:nvSpPr>
        <p:spPr/>
        <p:txBody>
          <a:bodyPr>
            <a:normAutofit/>
          </a:bodyPr>
          <a:lstStyle/>
          <a:p>
            <a:r>
              <a:rPr lang="en-US" dirty="0"/>
              <a:t>5% of your grade will be four written assignments</a:t>
            </a:r>
          </a:p>
          <a:p>
            <a:r>
              <a:rPr lang="en-US" dirty="0"/>
              <a:t>After each phase of the project, you will be required to submit a written reflection on the process and how your team is doing</a:t>
            </a:r>
          </a:p>
          <a:p>
            <a:r>
              <a:rPr lang="en-US" dirty="0"/>
              <a:t>Before the text of each assignment, you will fill out a table rating each member of your team (including yourself) in a number of areas</a:t>
            </a:r>
          </a:p>
          <a:p>
            <a:pPr lvl="1"/>
            <a:r>
              <a:rPr lang="en-US" dirty="0"/>
              <a:t>This information will be used as part of a formula to weight the grade that each student gets on each project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am I?</a:t>
            </a:r>
          </a:p>
        </p:txBody>
      </p:sp>
      <p:sp>
        <p:nvSpPr>
          <p:cNvPr id="3" name="Content Placeholder 2"/>
          <p:cNvSpPr>
            <a:spLocks noGrp="1"/>
          </p:cNvSpPr>
          <p:nvPr>
            <p:ph idx="1"/>
          </p:nvPr>
        </p:nvSpPr>
        <p:spPr/>
        <p:txBody>
          <a:bodyPr>
            <a:normAutofit fontScale="92500" lnSpcReduction="20000"/>
          </a:bodyPr>
          <a:lstStyle/>
          <a:p>
            <a:r>
              <a:rPr lang="en-US" dirty="0"/>
              <a:t>Dr. Barry Wittman</a:t>
            </a:r>
          </a:p>
          <a:p>
            <a:r>
              <a:rPr lang="en-US" dirty="0">
                <a:solidFill>
                  <a:srgbClr val="FF0000"/>
                </a:solidFill>
              </a:rPr>
              <a:t>Not Dr. Barry Whitman</a:t>
            </a:r>
          </a:p>
          <a:p>
            <a:r>
              <a:rPr lang="en-US" dirty="0"/>
              <a:t>Education:</a:t>
            </a:r>
          </a:p>
          <a:p>
            <a:pPr lvl="1"/>
            <a:r>
              <a:rPr lang="en-US" dirty="0"/>
              <a:t>PhD and MS in Computer Science, Purdue University</a:t>
            </a:r>
          </a:p>
          <a:p>
            <a:pPr lvl="1"/>
            <a:r>
              <a:rPr lang="en-US" dirty="0"/>
              <a:t>BS in Computer Science, Morehouse College</a:t>
            </a:r>
          </a:p>
          <a:p>
            <a:r>
              <a:rPr lang="en-US" dirty="0"/>
              <a:t>Hobbies:</a:t>
            </a:r>
          </a:p>
          <a:p>
            <a:pPr lvl="1"/>
            <a:r>
              <a:rPr lang="en-US" dirty="0"/>
              <a:t>Reading, writing</a:t>
            </a:r>
          </a:p>
          <a:p>
            <a:pPr lvl="1"/>
            <a:r>
              <a:rPr lang="en-US" dirty="0"/>
              <a:t>Enjoying ethnic cuisine</a:t>
            </a:r>
          </a:p>
          <a:p>
            <a:pPr lvl="1"/>
            <a:r>
              <a:rPr lang="en-US" dirty="0" err="1"/>
              <a:t>DJing</a:t>
            </a:r>
            <a:endParaRPr lang="en-US" dirty="0"/>
          </a:p>
          <a:p>
            <a:pPr lvl="1"/>
            <a:r>
              <a:rPr lang="en-US" dirty="0" err="1"/>
              <a:t>Lockpicking</a:t>
            </a:r>
            <a:endParaRPr lang="en-US" dirty="0"/>
          </a:p>
          <a:p>
            <a:pPr lvl="1"/>
            <a:r>
              <a:rPr lang="en-US" dirty="0"/>
              <a:t>Stand-up comedy</a:t>
            </a:r>
          </a:p>
          <a:p>
            <a:pPr lvl="1"/>
            <a:endParaRPr lang="en-US" dirty="0"/>
          </a:p>
          <a:p>
            <a:endParaRPr lang="en-US" dirty="0"/>
          </a:p>
        </p:txBody>
      </p:sp>
    </p:spTree>
    <p:extLst>
      <p:ext uri="{BB962C8B-B14F-4D97-AF65-F5344CB8AC3E}">
        <p14:creationId xmlns:p14="http://schemas.microsoft.com/office/powerpoint/2010/main" val="1433384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Quizzes</a:t>
            </a:r>
          </a:p>
        </p:txBody>
      </p:sp>
      <p:sp>
        <p:nvSpPr>
          <p:cNvPr id="2" name="Text Placeholder 1"/>
          <p:cNvSpPr>
            <a:spLocks noGrp="1"/>
          </p:cNvSpPr>
          <p:nvPr>
            <p:ph type="body" idx="1"/>
          </p:nvPr>
        </p:nvSpPr>
        <p:spPr/>
        <p:txBody>
          <a:bodyPr/>
          <a:lstStyle/>
          <a:p>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Pop Quizzes</a:t>
            </a:r>
          </a:p>
        </p:txBody>
      </p:sp>
      <p:sp>
        <p:nvSpPr>
          <p:cNvPr id="5" name="Content Placeholder 4"/>
          <p:cNvSpPr>
            <a:spLocks noGrp="1"/>
          </p:cNvSpPr>
          <p:nvPr>
            <p:ph idx="1"/>
          </p:nvPr>
        </p:nvSpPr>
        <p:spPr/>
        <p:txBody>
          <a:bodyPr>
            <a:normAutofit/>
          </a:bodyPr>
          <a:lstStyle/>
          <a:p>
            <a:r>
              <a:rPr lang="en-US" dirty="0"/>
              <a:t>5% of your grade will be pop quizzes</a:t>
            </a:r>
          </a:p>
          <a:p>
            <a:r>
              <a:rPr lang="en-US" dirty="0"/>
              <a:t>These quizzes will be based on material covered in the previous one or two lectures</a:t>
            </a:r>
          </a:p>
          <a:p>
            <a:r>
              <a:rPr lang="en-US" dirty="0"/>
              <a:t>They will be graded leniently</a:t>
            </a:r>
          </a:p>
          <a:p>
            <a:r>
              <a:rPr lang="en-US" dirty="0"/>
              <a:t>They are useful for these reasons:</a:t>
            </a:r>
          </a:p>
          <a:p>
            <a:pPr marL="969264" lvl="1" indent="-514350">
              <a:buFont typeface="+mj-lt"/>
              <a:buAutoNum type="arabicPeriod"/>
            </a:pPr>
            <a:r>
              <a:rPr lang="en-US" dirty="0"/>
              <a:t>Informing me of your understanding</a:t>
            </a:r>
          </a:p>
          <a:p>
            <a:pPr marL="969264" lvl="1" indent="-514350">
              <a:buFont typeface="+mj-lt"/>
              <a:buAutoNum type="arabicPeriod"/>
            </a:pPr>
            <a:r>
              <a:rPr lang="en-US" dirty="0"/>
              <a:t>Feedback to you about your understanding</a:t>
            </a:r>
          </a:p>
          <a:p>
            <a:pPr marL="969264" lvl="1" indent="-514350">
              <a:buFont typeface="+mj-lt"/>
              <a:buAutoNum type="arabicPeriod"/>
            </a:pPr>
            <a:r>
              <a:rPr lang="en-US" dirty="0"/>
              <a:t>Easy points for you</a:t>
            </a:r>
          </a:p>
          <a:p>
            <a:pPr marL="969264" lvl="1" indent="-514350">
              <a:buFont typeface="+mj-lt"/>
              <a:buAutoNum type="arabicPeriod"/>
            </a:pPr>
            <a:r>
              <a:rPr lang="en-US" dirty="0"/>
              <a:t>Attendance</a:t>
            </a:r>
          </a:p>
          <a:p>
            <a:pPr lv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fade">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Exams</a:t>
            </a:r>
          </a:p>
        </p:txBody>
      </p:sp>
      <p:sp>
        <p:nvSpPr>
          <p:cNvPr id="2" name="Text Placeholder 1"/>
          <p:cNvSpPr>
            <a:spLocks noGrp="1"/>
          </p:cNvSpPr>
          <p:nvPr>
            <p:ph type="body" idx="1"/>
          </p:nvPr>
        </p:nvSpPr>
        <p:spPr/>
        <p:txBody>
          <a:bodyPr/>
          <a:lstStyle/>
          <a:p>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Exams</a:t>
            </a:r>
          </a:p>
        </p:txBody>
      </p:sp>
      <p:sp>
        <p:nvSpPr>
          <p:cNvPr id="5" name="Content Placeholder 4"/>
          <p:cNvSpPr>
            <a:spLocks noGrp="1"/>
          </p:cNvSpPr>
          <p:nvPr>
            <p:ph idx="1"/>
          </p:nvPr>
        </p:nvSpPr>
        <p:spPr/>
        <p:txBody>
          <a:bodyPr>
            <a:normAutofit/>
          </a:bodyPr>
          <a:lstStyle/>
          <a:p>
            <a:r>
              <a:rPr lang="en-US" dirty="0"/>
              <a:t>There will be two equally weighted in-class exams totaling 20% of your final grade</a:t>
            </a:r>
          </a:p>
          <a:p>
            <a:pPr lvl="1"/>
            <a:r>
              <a:rPr lang="en-US" b="1" dirty="0"/>
              <a:t>Exam 1:</a:t>
            </a:r>
            <a:r>
              <a:rPr lang="en-US" dirty="0"/>
              <a:t>		09/23/2024</a:t>
            </a:r>
          </a:p>
          <a:p>
            <a:pPr lvl="1"/>
            <a:r>
              <a:rPr lang="en-US" b="1" dirty="0"/>
              <a:t>Exam 2:	</a:t>
            </a:r>
            <a:r>
              <a:rPr lang="en-US" dirty="0"/>
              <a:t>	10/30/2024</a:t>
            </a:r>
          </a:p>
          <a:p>
            <a:r>
              <a:rPr lang="en-US" dirty="0"/>
              <a:t>The final exam will be worth another 10% of your grade</a:t>
            </a:r>
          </a:p>
          <a:p>
            <a:pPr lvl="1"/>
            <a:r>
              <a:rPr lang="en-US" b="1" dirty="0"/>
              <a:t>Final:</a:t>
            </a:r>
            <a:r>
              <a:rPr lang="en-US" dirty="0"/>
              <a:t>			2:45 – 4:45 p.m.</a:t>
            </a:r>
          </a:p>
          <a:p>
            <a:pPr marL="457200" lvl="1" indent="0">
              <a:buNone/>
            </a:pPr>
            <a:r>
              <a:rPr lang="en-US" dirty="0"/>
              <a:t>				12/13/2024</a:t>
            </a:r>
          </a:p>
          <a:p>
            <a:pPr lv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Course Schedule</a:t>
            </a:r>
          </a:p>
        </p:txBody>
      </p:sp>
      <p:sp>
        <p:nvSpPr>
          <p:cNvPr id="2" name="Text Placeholder 1"/>
          <p:cNvSpPr>
            <a:spLocks noGrp="1"/>
          </p:cNvSpPr>
          <p:nvPr>
            <p:ph type="body" idx="1"/>
          </p:nvPr>
        </p:nvSpPr>
        <p:spPr/>
        <p:txBody>
          <a:bodyPr/>
          <a:lstStyle/>
          <a:p>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Tentative schedule</a:t>
            </a:r>
          </a:p>
        </p:txBody>
      </p:sp>
      <p:graphicFrame>
        <p:nvGraphicFramePr>
          <p:cNvPr id="2" name="Table 1">
            <a:extLst>
              <a:ext uri="{FF2B5EF4-FFF2-40B4-BE49-F238E27FC236}">
                <a16:creationId xmlns:a16="http://schemas.microsoft.com/office/drawing/2014/main" id="{9688CE67-5F52-461A-AA9B-C50A10EA8DF4}"/>
              </a:ext>
            </a:extLst>
          </p:cNvPr>
          <p:cNvGraphicFramePr>
            <a:graphicFrameLocks noGrp="1"/>
          </p:cNvGraphicFramePr>
          <p:nvPr>
            <p:extLst>
              <p:ext uri="{D42A27DB-BD31-4B8C-83A1-F6EECF244321}">
                <p14:modId xmlns:p14="http://schemas.microsoft.com/office/powerpoint/2010/main" val="618360330"/>
              </p:ext>
            </p:extLst>
          </p:nvPr>
        </p:nvGraphicFramePr>
        <p:xfrm>
          <a:off x="0" y="1151594"/>
          <a:ext cx="12192000" cy="5706405"/>
        </p:xfrm>
        <a:graphic>
          <a:graphicData uri="http://schemas.openxmlformats.org/drawingml/2006/table">
            <a:tbl>
              <a:tblPr firstRow="1" firstCol="1" bandRow="1">
                <a:tableStyleId>{5C22544A-7EE6-4342-B048-85BDC9FD1C3A}</a:tableStyleId>
              </a:tblPr>
              <a:tblGrid>
                <a:gridCol w="1117511">
                  <a:extLst>
                    <a:ext uri="{9D8B030D-6E8A-4147-A177-3AD203B41FA5}">
                      <a16:colId xmlns:a16="http://schemas.microsoft.com/office/drawing/2014/main" val="1333680283"/>
                    </a:ext>
                  </a:extLst>
                </a:gridCol>
                <a:gridCol w="1313891">
                  <a:extLst>
                    <a:ext uri="{9D8B030D-6E8A-4147-A177-3AD203B41FA5}">
                      <a16:colId xmlns:a16="http://schemas.microsoft.com/office/drawing/2014/main" val="1636443519"/>
                    </a:ext>
                  </a:extLst>
                </a:gridCol>
                <a:gridCol w="4275914">
                  <a:extLst>
                    <a:ext uri="{9D8B030D-6E8A-4147-A177-3AD203B41FA5}">
                      <a16:colId xmlns:a16="http://schemas.microsoft.com/office/drawing/2014/main" val="2217926301"/>
                    </a:ext>
                  </a:extLst>
                </a:gridCol>
                <a:gridCol w="2012195">
                  <a:extLst>
                    <a:ext uri="{9D8B030D-6E8A-4147-A177-3AD203B41FA5}">
                      <a16:colId xmlns:a16="http://schemas.microsoft.com/office/drawing/2014/main" val="12126685"/>
                    </a:ext>
                  </a:extLst>
                </a:gridCol>
                <a:gridCol w="3472489">
                  <a:extLst>
                    <a:ext uri="{9D8B030D-6E8A-4147-A177-3AD203B41FA5}">
                      <a16:colId xmlns:a16="http://schemas.microsoft.com/office/drawing/2014/main" val="1486674051"/>
                    </a:ext>
                  </a:extLst>
                </a:gridCol>
              </a:tblGrid>
              <a:tr h="302355">
                <a:tc>
                  <a:txBody>
                    <a:bodyPr/>
                    <a:lstStyle/>
                    <a:p>
                      <a:pPr marL="0" marR="0" algn="r">
                        <a:lnSpc>
                          <a:spcPct val="115000"/>
                        </a:lnSpc>
                        <a:spcBef>
                          <a:spcPts val="0"/>
                        </a:spcBef>
                        <a:spcAft>
                          <a:spcPts val="0"/>
                        </a:spcAft>
                      </a:pPr>
                      <a:r>
                        <a:rPr lang="en-US" sz="1600">
                          <a:effectLst/>
                        </a:rPr>
                        <a:t>Week</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Starting</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dirty="0">
                          <a:effectLst/>
                        </a:rPr>
                        <a:t>Topics</a:t>
                      </a:r>
                      <a:endParaRPr lang="en-US" sz="160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Chapters</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dirty="0">
                          <a:effectLst/>
                        </a:rPr>
                        <a:t>Notes</a:t>
                      </a:r>
                      <a:endParaRPr lang="en-US" sz="160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441166304"/>
                  </a:ext>
                </a:extLst>
              </a:tr>
              <a:tr h="302355">
                <a:tc>
                  <a:txBody>
                    <a:bodyPr/>
                    <a:lstStyle/>
                    <a:p>
                      <a:pPr marL="0" marR="0" algn="r">
                        <a:lnSpc>
                          <a:spcPct val="115000"/>
                        </a:lnSpc>
                        <a:spcBef>
                          <a:spcPts val="0"/>
                        </a:spcBef>
                        <a:spcAft>
                          <a:spcPts val="0"/>
                        </a:spcAft>
                      </a:pPr>
                      <a:r>
                        <a:rPr lang="en-US" sz="16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1</a:t>
                      </a:r>
                      <a:endParaRPr lang="en-US" sz="16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08/26/24</a:t>
                      </a:r>
                      <a:endParaRPr lang="en-US" sz="1600" b="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Introduction and Git</a:t>
                      </a:r>
                      <a:endParaRPr lang="en-US" sz="1600" b="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 notes</a:t>
                      </a:r>
                      <a:endParaRPr lang="en-US" sz="1600" b="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endParaRPr lang="en-US" sz="1600">
                        <a:solidFill>
                          <a:srgbClr val="365F91"/>
                        </a:solidFill>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26148579"/>
                  </a:ext>
                </a:extLst>
              </a:tr>
              <a:tr h="302355">
                <a:tc>
                  <a:txBody>
                    <a:bodyPr/>
                    <a:lstStyle/>
                    <a:p>
                      <a:pPr marL="0" marR="0" algn="r">
                        <a:lnSpc>
                          <a:spcPct val="115000"/>
                        </a:lnSpc>
                        <a:spcBef>
                          <a:spcPts val="0"/>
                        </a:spcBef>
                        <a:spcAft>
                          <a:spcPts val="0"/>
                        </a:spcAft>
                      </a:pPr>
                      <a:r>
                        <a:rPr lang="en-US" sz="16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2</a:t>
                      </a:r>
                      <a:endParaRPr lang="en-US" sz="16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09/02/24</a:t>
                      </a:r>
                      <a:endParaRPr lang="en-US" sz="160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Software Requirements</a:t>
                      </a:r>
                      <a:endParaRPr lang="en-US" sz="160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Labor Day</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369316968"/>
                  </a:ext>
                </a:extLst>
              </a:tr>
              <a:tr h="302355">
                <a:tc>
                  <a:txBody>
                    <a:bodyPr/>
                    <a:lstStyle/>
                    <a:p>
                      <a:pPr marL="0" marR="0" algn="r">
                        <a:lnSpc>
                          <a:spcPct val="115000"/>
                        </a:lnSpc>
                        <a:spcBef>
                          <a:spcPts val="0"/>
                        </a:spcBef>
                        <a:spcAft>
                          <a:spcPts val="0"/>
                        </a:spcAft>
                      </a:pPr>
                      <a:r>
                        <a:rPr lang="en-US" sz="16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3</a:t>
                      </a:r>
                      <a:endParaRPr lang="en-US" sz="16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09/09/24</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Software Processes</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Draft Requirements Due</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427268013"/>
                  </a:ext>
                </a:extLst>
              </a:tr>
              <a:tr h="302355">
                <a:tc>
                  <a:txBody>
                    <a:bodyPr/>
                    <a:lstStyle/>
                    <a:p>
                      <a:pPr marL="0" marR="0" algn="r">
                        <a:lnSpc>
                          <a:spcPct val="115000"/>
                        </a:lnSpc>
                        <a:spcBef>
                          <a:spcPts val="0"/>
                        </a:spcBef>
                        <a:spcAft>
                          <a:spcPts val="0"/>
                        </a:spcAft>
                      </a:pPr>
                      <a:r>
                        <a:rPr lang="en-US" sz="16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4</a:t>
                      </a:r>
                      <a:endParaRPr lang="en-US" sz="16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09/16/24</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Scrum</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Final Requirements Due</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548454355"/>
                  </a:ext>
                </a:extLst>
              </a:tr>
              <a:tr h="302355">
                <a:tc>
                  <a:txBody>
                    <a:bodyPr/>
                    <a:lstStyle/>
                    <a:p>
                      <a:pPr marL="0" marR="0" algn="r">
                        <a:lnSpc>
                          <a:spcPct val="115000"/>
                        </a:lnSpc>
                        <a:spcBef>
                          <a:spcPts val="0"/>
                        </a:spcBef>
                        <a:spcAft>
                          <a:spcPts val="0"/>
                        </a:spcAft>
                      </a:pPr>
                      <a:r>
                        <a:rPr lang="en-US" sz="16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5</a:t>
                      </a:r>
                      <a:endParaRPr lang="en-US" sz="16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09/23/24</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Software Quality Assurance</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Exam 1</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687762880"/>
                  </a:ext>
                </a:extLst>
              </a:tr>
              <a:tr h="609874">
                <a:tc>
                  <a:txBody>
                    <a:bodyPr/>
                    <a:lstStyle/>
                    <a:p>
                      <a:pPr marL="0" marR="0" algn="r">
                        <a:lnSpc>
                          <a:spcPct val="115000"/>
                        </a:lnSpc>
                        <a:spcBef>
                          <a:spcPts val="0"/>
                        </a:spcBef>
                        <a:spcAft>
                          <a:spcPts val="0"/>
                        </a:spcAft>
                      </a:pPr>
                      <a:r>
                        <a:rPr lang="en-US" sz="16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6</a:t>
                      </a:r>
                      <a:endParaRPr lang="en-US" sz="16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09/30/24</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User Interaction Design and</a:t>
                      </a:r>
                    </a:p>
                    <a:p>
                      <a:pPr marL="0" marR="0" algn="ctr">
                        <a:lnSpc>
                          <a:spcPct val="115000"/>
                        </a:lnSpc>
                        <a:spcBef>
                          <a:spcPts val="0"/>
                        </a:spcBef>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Software Engineering Design</a:t>
                      </a:r>
                      <a:endParaRPr lang="en-US" sz="160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6, 7</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endParaRPr lang="en-US" sz="1600">
                        <a:solidFill>
                          <a:srgbClr val="365F91"/>
                        </a:solidFill>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76058532"/>
                  </a:ext>
                </a:extLst>
              </a:tr>
              <a:tr h="302355">
                <a:tc>
                  <a:txBody>
                    <a:bodyPr/>
                    <a:lstStyle/>
                    <a:p>
                      <a:pPr marL="0" marR="0" algn="r">
                        <a:lnSpc>
                          <a:spcPct val="115000"/>
                        </a:lnSpc>
                        <a:spcBef>
                          <a:spcPts val="0"/>
                        </a:spcBef>
                        <a:spcAft>
                          <a:spcPts val="0"/>
                        </a:spcAft>
                      </a:pPr>
                      <a:r>
                        <a:rPr lang="en-US" sz="16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7</a:t>
                      </a:r>
                      <a:endParaRPr lang="en-US" sz="16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10/07/24</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Construction Techniques</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Draft Design Document Due</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168128832"/>
                  </a:ext>
                </a:extLst>
              </a:tr>
              <a:tr h="556042">
                <a:tc>
                  <a:txBody>
                    <a:bodyPr/>
                    <a:lstStyle/>
                    <a:p>
                      <a:pPr marL="0" marR="0" algn="r">
                        <a:lnSpc>
                          <a:spcPct val="115000"/>
                        </a:lnSpc>
                        <a:spcBef>
                          <a:spcPts val="0"/>
                        </a:spcBef>
                        <a:spcAft>
                          <a:spcPts val="0"/>
                        </a:spcAft>
                      </a:pPr>
                      <a:r>
                        <a:rPr lang="en-US" sz="16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8</a:t>
                      </a:r>
                      <a:endParaRPr lang="en-US" sz="16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10/14/24</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Quality Assurance in Construction</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a:t>
                      </a:r>
                      <a:endParaRPr lang="en-US" sz="160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October Break</a:t>
                      </a:r>
                      <a:endParaRPr lang="en-US" sz="160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52610668"/>
                  </a:ext>
                </a:extLst>
              </a:tr>
              <a:tr h="302355">
                <a:tc>
                  <a:txBody>
                    <a:bodyPr/>
                    <a:lstStyle/>
                    <a:p>
                      <a:pPr marL="0" marR="0" algn="r">
                        <a:lnSpc>
                          <a:spcPct val="115000"/>
                        </a:lnSpc>
                        <a:spcBef>
                          <a:spcPts val="0"/>
                        </a:spcBef>
                        <a:spcAft>
                          <a:spcPts val="0"/>
                        </a:spcAft>
                      </a:pPr>
                      <a:r>
                        <a:rPr lang="en-US" sz="16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9</a:t>
                      </a:r>
                      <a:endParaRPr lang="en-US" sz="16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10/21/24</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System Testing</a:t>
                      </a:r>
                      <a:endParaRPr lang="en-US" sz="160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Final Design Document Due Monday</a:t>
                      </a:r>
                      <a:endParaRPr lang="en-US" sz="160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507053342"/>
                  </a:ext>
                </a:extLst>
              </a:tr>
              <a:tr h="302355">
                <a:tc>
                  <a:txBody>
                    <a:bodyPr/>
                    <a:lstStyle/>
                    <a:p>
                      <a:pPr marL="0" marR="0" algn="r">
                        <a:lnSpc>
                          <a:spcPct val="115000"/>
                        </a:lnSpc>
                        <a:spcBef>
                          <a:spcPts val="0"/>
                        </a:spcBef>
                        <a:spcAft>
                          <a:spcPts val="0"/>
                        </a:spcAft>
                      </a:pPr>
                      <a:r>
                        <a:rPr lang="en-US" sz="16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10</a:t>
                      </a:r>
                      <a:endParaRPr lang="en-US" sz="16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10/28/24</a:t>
                      </a:r>
                      <a:endParaRPr lang="en-US" sz="160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Deployment</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Exam 2</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927688794"/>
                  </a:ext>
                </a:extLst>
              </a:tr>
              <a:tr h="609874">
                <a:tc>
                  <a:txBody>
                    <a:bodyPr/>
                    <a:lstStyle/>
                    <a:p>
                      <a:pPr marL="0" marR="0" algn="r">
                        <a:lnSpc>
                          <a:spcPct val="115000"/>
                        </a:lnSpc>
                        <a:spcBef>
                          <a:spcPts val="0"/>
                        </a:spcBef>
                        <a:spcAft>
                          <a:spcPts val="0"/>
                        </a:spcAft>
                      </a:pPr>
                      <a:r>
                        <a:rPr lang="en-US" sz="16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11</a:t>
                      </a:r>
                      <a:endParaRPr lang="en-US" sz="16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11/04/24</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Task Identification and Effort Estimation</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Baseline Functionality and Tests Due</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908940921"/>
                  </a:ext>
                </a:extLst>
              </a:tr>
              <a:tr h="302355">
                <a:tc>
                  <a:txBody>
                    <a:bodyPr/>
                    <a:lstStyle/>
                    <a:p>
                      <a:pPr marL="0" marR="0" algn="r">
                        <a:lnSpc>
                          <a:spcPct val="115000"/>
                        </a:lnSpc>
                        <a:spcBef>
                          <a:spcPts val="0"/>
                        </a:spcBef>
                        <a:spcAft>
                          <a:spcPts val="0"/>
                        </a:spcAft>
                      </a:pPr>
                      <a:r>
                        <a:rPr lang="en-US" sz="16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12</a:t>
                      </a:r>
                      <a:endParaRPr lang="en-US" sz="16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11/11/24</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Financial and Economic Planning</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13</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681301241"/>
                  </a:ext>
                </a:extLst>
              </a:tr>
              <a:tr h="302355">
                <a:tc>
                  <a:txBody>
                    <a:bodyPr/>
                    <a:lstStyle/>
                    <a:p>
                      <a:pPr marL="0" marR="0" algn="r">
                        <a:lnSpc>
                          <a:spcPct val="115000"/>
                        </a:lnSpc>
                        <a:spcBef>
                          <a:spcPts val="0"/>
                        </a:spcBef>
                        <a:spcAft>
                          <a:spcPts val="0"/>
                        </a:spcAft>
                      </a:pPr>
                      <a:r>
                        <a:rPr lang="en-US" sz="16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13</a:t>
                      </a:r>
                      <a:endParaRPr lang="en-US" sz="16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11/18/24</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Scheduling</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endParaRPr lang="en-US" sz="1600">
                        <a:solidFill>
                          <a:srgbClr val="365F91"/>
                        </a:solidFill>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1151210"/>
                  </a:ext>
                </a:extLst>
              </a:tr>
              <a:tr h="302355">
                <a:tc>
                  <a:txBody>
                    <a:bodyPr/>
                    <a:lstStyle/>
                    <a:p>
                      <a:pPr marL="0" marR="0" algn="r">
                        <a:lnSpc>
                          <a:spcPct val="115000"/>
                        </a:lnSpc>
                        <a:spcBef>
                          <a:spcPts val="0"/>
                        </a:spcBef>
                        <a:spcAft>
                          <a:spcPts val="0"/>
                        </a:spcAft>
                      </a:pPr>
                      <a:r>
                        <a:rPr lang="en-US" sz="16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14</a:t>
                      </a:r>
                      <a:endParaRPr lang="en-US" sz="16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11/25/24</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Execution and Control</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a:t>
                      </a:r>
                      <a:endParaRPr lang="en-US" sz="160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Thanksgiving</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8778751"/>
                  </a:ext>
                </a:extLst>
              </a:tr>
              <a:tr h="302355">
                <a:tc>
                  <a:txBody>
                    <a:bodyPr/>
                    <a:lstStyle/>
                    <a:p>
                      <a:pPr marL="0" marR="0" algn="r">
                        <a:lnSpc>
                          <a:spcPct val="115000"/>
                        </a:lnSpc>
                        <a:spcBef>
                          <a:spcPts val="0"/>
                        </a:spcBef>
                        <a:spcAft>
                          <a:spcPts val="0"/>
                        </a:spcAft>
                      </a:pPr>
                      <a:r>
                        <a:rPr lang="en-US" sz="16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15</a:t>
                      </a:r>
                      <a:endParaRPr lang="en-US" sz="16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12/02/24</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Review</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All</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Final Project and Manual Due</a:t>
                      </a:r>
                      <a:endParaRPr lang="en-US" sz="160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834207528"/>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Policies</a:t>
            </a:r>
          </a:p>
        </p:txBody>
      </p:sp>
      <p:sp>
        <p:nvSpPr>
          <p:cNvPr id="2" name="Text Placeholder 1"/>
          <p:cNvSpPr>
            <a:spLocks noGrp="1"/>
          </p:cNvSpPr>
          <p:nvPr>
            <p:ph type="body" idx="1"/>
          </p:nvPr>
        </p:nvSpPr>
        <p:spPr/>
        <p:txBody>
          <a:bodyPr/>
          <a:lstStyle/>
          <a:p>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Grading breakdown</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203919095"/>
              </p:ext>
            </p:extLst>
          </p:nvPr>
        </p:nvGraphicFramePr>
        <p:xfrm>
          <a:off x="1981200" y="1622426"/>
          <a:ext cx="8229600" cy="50831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Grading scale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41234992"/>
              </p:ext>
            </p:extLst>
          </p:nvPr>
        </p:nvGraphicFramePr>
        <p:xfrm>
          <a:off x="3109785" y="2514600"/>
          <a:ext cx="5972429" cy="3230555"/>
        </p:xfrm>
        <a:graphic>
          <a:graphicData uri="http://schemas.openxmlformats.org/drawingml/2006/table">
            <a:tbl>
              <a:tblPr bandCol="1">
                <a:effectLst/>
                <a:tableStyleId>{284E427A-3D55-4303-BF80-6455036E1DE7}</a:tableStyleId>
              </a:tblPr>
              <a:tblGrid>
                <a:gridCol w="697547">
                  <a:extLst>
                    <a:ext uri="{9D8B030D-6E8A-4147-A177-3AD203B41FA5}">
                      <a16:colId xmlns:a16="http://schemas.microsoft.com/office/drawing/2014/main" val="20000"/>
                    </a:ext>
                  </a:extLst>
                </a:gridCol>
                <a:gridCol w="1407160">
                  <a:extLst>
                    <a:ext uri="{9D8B030D-6E8A-4147-A177-3AD203B41FA5}">
                      <a16:colId xmlns:a16="http://schemas.microsoft.com/office/drawing/2014/main" val="20001"/>
                    </a:ext>
                  </a:extLst>
                </a:gridCol>
                <a:gridCol w="681673">
                  <a:extLst>
                    <a:ext uri="{9D8B030D-6E8A-4147-A177-3AD203B41FA5}">
                      <a16:colId xmlns:a16="http://schemas.microsoft.com/office/drawing/2014/main" val="20002"/>
                    </a:ext>
                  </a:extLst>
                </a:gridCol>
                <a:gridCol w="1217867">
                  <a:extLst>
                    <a:ext uri="{9D8B030D-6E8A-4147-A177-3AD203B41FA5}">
                      <a16:colId xmlns:a16="http://schemas.microsoft.com/office/drawing/2014/main" val="20003"/>
                    </a:ext>
                  </a:extLst>
                </a:gridCol>
                <a:gridCol w="722947">
                  <a:extLst>
                    <a:ext uri="{9D8B030D-6E8A-4147-A177-3AD203B41FA5}">
                      <a16:colId xmlns:a16="http://schemas.microsoft.com/office/drawing/2014/main" val="20004"/>
                    </a:ext>
                  </a:extLst>
                </a:gridCol>
                <a:gridCol w="1245235">
                  <a:extLst>
                    <a:ext uri="{9D8B030D-6E8A-4147-A177-3AD203B41FA5}">
                      <a16:colId xmlns:a16="http://schemas.microsoft.com/office/drawing/2014/main" val="20005"/>
                    </a:ext>
                  </a:extLst>
                </a:gridCol>
              </a:tblGrid>
              <a:tr h="858178">
                <a:tc>
                  <a:txBody>
                    <a:bodyPr/>
                    <a:lstStyle/>
                    <a:p>
                      <a:pPr marL="0" marR="0" algn="ctr">
                        <a:spcBef>
                          <a:spcPts val="0"/>
                        </a:spcBef>
                        <a:spcAft>
                          <a:spcPts val="0"/>
                        </a:spcAft>
                      </a:pPr>
                      <a:r>
                        <a:rPr lang="en-US" sz="3200" b="1"/>
                        <a:t>A</a:t>
                      </a:r>
                      <a:endParaRPr lang="en-US" sz="3200" b="1">
                        <a:solidFill>
                          <a:srgbClr val="000000"/>
                        </a:solidFill>
                        <a:latin typeface="Calibri"/>
                        <a:ea typeface="Times New Roman"/>
                        <a:cs typeface="Times New Roman"/>
                      </a:endParaRPr>
                    </a:p>
                  </a:txBody>
                  <a:tcPr marL="68580" marR="68580" marT="0" marB="0" anchor="ctr"/>
                </a:tc>
                <a:tc>
                  <a:txBody>
                    <a:bodyPr/>
                    <a:lstStyle/>
                    <a:p>
                      <a:pPr marL="0" marR="0" algn="ctr">
                        <a:spcBef>
                          <a:spcPts val="0"/>
                        </a:spcBef>
                        <a:spcAft>
                          <a:spcPts val="0"/>
                        </a:spcAft>
                      </a:pPr>
                      <a:r>
                        <a:rPr lang="en-US" sz="3200" b="1" dirty="0"/>
                        <a:t>93-100</a:t>
                      </a:r>
                      <a:endParaRPr lang="en-US" sz="3200" b="1" dirty="0">
                        <a:solidFill>
                          <a:srgbClr val="000000"/>
                        </a:solidFill>
                        <a:latin typeface="Calibri"/>
                        <a:ea typeface="Times New Roman"/>
                        <a:cs typeface="Times New Roman"/>
                      </a:endParaRPr>
                    </a:p>
                  </a:txBody>
                  <a:tcPr marL="68580" marR="68580" marT="0" marB="0" anchor="ctr"/>
                </a:tc>
                <a:tc>
                  <a:txBody>
                    <a:bodyPr/>
                    <a:lstStyle/>
                    <a:p>
                      <a:pPr marL="0" marR="0" algn="ctr">
                        <a:spcBef>
                          <a:spcPts val="0"/>
                        </a:spcBef>
                        <a:spcAft>
                          <a:spcPts val="0"/>
                        </a:spcAft>
                      </a:pPr>
                      <a:r>
                        <a:rPr lang="en-US" sz="3200" b="1"/>
                        <a:t>B-</a:t>
                      </a:r>
                      <a:endParaRPr lang="en-US" sz="3200" b="1">
                        <a:solidFill>
                          <a:srgbClr val="000000"/>
                        </a:solidFill>
                        <a:latin typeface="Calibri"/>
                        <a:ea typeface="Times New Roman"/>
                        <a:cs typeface="Times New Roman"/>
                      </a:endParaRPr>
                    </a:p>
                  </a:txBody>
                  <a:tcPr marL="68580" marR="68580" marT="0" marB="0" anchor="ctr"/>
                </a:tc>
                <a:tc>
                  <a:txBody>
                    <a:bodyPr/>
                    <a:lstStyle/>
                    <a:p>
                      <a:pPr marL="0" marR="0" algn="ctr">
                        <a:spcBef>
                          <a:spcPts val="0"/>
                        </a:spcBef>
                        <a:spcAft>
                          <a:spcPts val="0"/>
                        </a:spcAft>
                      </a:pPr>
                      <a:r>
                        <a:rPr lang="en-US" sz="3200" b="1"/>
                        <a:t>80-82</a:t>
                      </a:r>
                      <a:endParaRPr lang="en-US" sz="3200" b="1">
                        <a:solidFill>
                          <a:srgbClr val="000000"/>
                        </a:solidFill>
                        <a:latin typeface="Calibri"/>
                        <a:ea typeface="Times New Roman"/>
                        <a:cs typeface="Times New Roman"/>
                      </a:endParaRPr>
                    </a:p>
                  </a:txBody>
                  <a:tcPr marL="68580" marR="68580" marT="0" marB="0" anchor="ctr"/>
                </a:tc>
                <a:tc>
                  <a:txBody>
                    <a:bodyPr/>
                    <a:lstStyle/>
                    <a:p>
                      <a:pPr marL="0" marR="0" algn="ctr">
                        <a:spcBef>
                          <a:spcPts val="0"/>
                        </a:spcBef>
                        <a:spcAft>
                          <a:spcPts val="0"/>
                        </a:spcAft>
                      </a:pPr>
                      <a:r>
                        <a:rPr lang="en-US" sz="3200" b="1"/>
                        <a:t>D+</a:t>
                      </a:r>
                      <a:endParaRPr lang="en-US" sz="3200" b="1">
                        <a:solidFill>
                          <a:srgbClr val="000000"/>
                        </a:solidFill>
                        <a:latin typeface="Calibri"/>
                        <a:ea typeface="Times New Roman"/>
                        <a:cs typeface="Times New Roman"/>
                      </a:endParaRPr>
                    </a:p>
                  </a:txBody>
                  <a:tcPr marL="68580" marR="68580" marT="0" marB="0" anchor="ctr"/>
                </a:tc>
                <a:tc>
                  <a:txBody>
                    <a:bodyPr/>
                    <a:lstStyle/>
                    <a:p>
                      <a:pPr marL="0" marR="0" algn="ctr">
                        <a:spcBef>
                          <a:spcPts val="0"/>
                        </a:spcBef>
                        <a:spcAft>
                          <a:spcPts val="0"/>
                        </a:spcAft>
                      </a:pPr>
                      <a:r>
                        <a:rPr lang="en-US" sz="3200" b="1" dirty="0"/>
                        <a:t>67-69</a:t>
                      </a:r>
                      <a:endParaRPr lang="en-US" sz="3200" b="1" dirty="0">
                        <a:solidFill>
                          <a:srgbClr val="000000"/>
                        </a:solidFill>
                        <a:latin typeface="Calibri"/>
                        <a:ea typeface="Times New Roman"/>
                        <a:cs typeface="Times New Roman"/>
                      </a:endParaRPr>
                    </a:p>
                  </a:txBody>
                  <a:tcPr marL="68580" marR="68580" marT="0" marB="0" anchor="ctr"/>
                </a:tc>
                <a:extLst>
                  <a:ext uri="{0D108BD9-81ED-4DB2-BD59-A6C34878D82A}">
                    <a16:rowId xmlns:a16="http://schemas.microsoft.com/office/drawing/2014/main" val="10000"/>
                  </a:ext>
                </a:extLst>
              </a:tr>
              <a:tr h="858178">
                <a:tc>
                  <a:txBody>
                    <a:bodyPr/>
                    <a:lstStyle/>
                    <a:p>
                      <a:pPr marL="0" marR="0" algn="ctr">
                        <a:spcBef>
                          <a:spcPts val="0"/>
                        </a:spcBef>
                        <a:spcAft>
                          <a:spcPts val="0"/>
                        </a:spcAft>
                      </a:pPr>
                      <a:r>
                        <a:rPr lang="en-US" sz="3200" b="1"/>
                        <a:t>A-</a:t>
                      </a:r>
                      <a:endParaRPr lang="en-US" sz="3200" b="1">
                        <a:solidFill>
                          <a:srgbClr val="000000"/>
                        </a:solidFill>
                        <a:latin typeface="Calibri"/>
                        <a:ea typeface="Times New Roman"/>
                        <a:cs typeface="Times New Roman"/>
                      </a:endParaRPr>
                    </a:p>
                  </a:txBody>
                  <a:tcPr marL="68580" marR="68580" marT="0" marB="0" anchor="ctr"/>
                </a:tc>
                <a:tc>
                  <a:txBody>
                    <a:bodyPr/>
                    <a:lstStyle/>
                    <a:p>
                      <a:pPr marL="0" marR="0" algn="ctr">
                        <a:spcBef>
                          <a:spcPts val="0"/>
                        </a:spcBef>
                        <a:spcAft>
                          <a:spcPts val="0"/>
                        </a:spcAft>
                      </a:pPr>
                      <a:r>
                        <a:rPr lang="en-US" sz="3200" b="1"/>
                        <a:t>90-92</a:t>
                      </a:r>
                      <a:endParaRPr lang="en-US" sz="3200" b="1">
                        <a:solidFill>
                          <a:srgbClr val="000000"/>
                        </a:solidFill>
                        <a:latin typeface="Calibri"/>
                        <a:ea typeface="Times New Roman"/>
                        <a:cs typeface="Times New Roman"/>
                      </a:endParaRPr>
                    </a:p>
                  </a:txBody>
                  <a:tcPr marL="68580" marR="68580" marT="0" marB="0" anchor="ctr"/>
                </a:tc>
                <a:tc>
                  <a:txBody>
                    <a:bodyPr/>
                    <a:lstStyle/>
                    <a:p>
                      <a:pPr marL="0" marR="0" algn="ctr">
                        <a:spcBef>
                          <a:spcPts val="0"/>
                        </a:spcBef>
                        <a:spcAft>
                          <a:spcPts val="0"/>
                        </a:spcAft>
                      </a:pPr>
                      <a:r>
                        <a:rPr lang="en-US" sz="3200" b="1"/>
                        <a:t>C+</a:t>
                      </a:r>
                      <a:endParaRPr lang="en-US" sz="3200" b="1">
                        <a:solidFill>
                          <a:srgbClr val="000000"/>
                        </a:solidFill>
                        <a:latin typeface="Calibri"/>
                        <a:ea typeface="Times New Roman"/>
                        <a:cs typeface="Times New Roman"/>
                      </a:endParaRPr>
                    </a:p>
                  </a:txBody>
                  <a:tcPr marL="68580" marR="68580" marT="0" marB="0" anchor="ctr"/>
                </a:tc>
                <a:tc>
                  <a:txBody>
                    <a:bodyPr/>
                    <a:lstStyle/>
                    <a:p>
                      <a:pPr marL="0" marR="0" algn="ctr">
                        <a:spcBef>
                          <a:spcPts val="0"/>
                        </a:spcBef>
                        <a:spcAft>
                          <a:spcPts val="0"/>
                        </a:spcAft>
                      </a:pPr>
                      <a:r>
                        <a:rPr lang="en-US" sz="3200" b="1"/>
                        <a:t>77-79</a:t>
                      </a:r>
                      <a:endParaRPr lang="en-US" sz="3200" b="1">
                        <a:solidFill>
                          <a:srgbClr val="000000"/>
                        </a:solidFill>
                        <a:latin typeface="Calibri"/>
                        <a:ea typeface="Times New Roman"/>
                        <a:cs typeface="Times New Roman"/>
                      </a:endParaRPr>
                    </a:p>
                  </a:txBody>
                  <a:tcPr marL="68580" marR="68580" marT="0" marB="0" anchor="ctr"/>
                </a:tc>
                <a:tc>
                  <a:txBody>
                    <a:bodyPr/>
                    <a:lstStyle/>
                    <a:p>
                      <a:pPr marL="0" marR="0" algn="ctr">
                        <a:spcBef>
                          <a:spcPts val="0"/>
                        </a:spcBef>
                        <a:spcAft>
                          <a:spcPts val="0"/>
                        </a:spcAft>
                      </a:pPr>
                      <a:r>
                        <a:rPr lang="en-US" sz="3200" b="1"/>
                        <a:t>D</a:t>
                      </a:r>
                      <a:endParaRPr lang="en-US" sz="3200" b="1">
                        <a:solidFill>
                          <a:srgbClr val="000000"/>
                        </a:solidFill>
                        <a:latin typeface="Calibri"/>
                        <a:ea typeface="Times New Roman"/>
                        <a:cs typeface="Times New Roman"/>
                      </a:endParaRPr>
                    </a:p>
                  </a:txBody>
                  <a:tcPr marL="68580" marR="68580" marT="0" marB="0" anchor="ctr"/>
                </a:tc>
                <a:tc>
                  <a:txBody>
                    <a:bodyPr/>
                    <a:lstStyle/>
                    <a:p>
                      <a:pPr marL="0" marR="0" algn="ctr">
                        <a:spcBef>
                          <a:spcPts val="0"/>
                        </a:spcBef>
                        <a:spcAft>
                          <a:spcPts val="0"/>
                        </a:spcAft>
                      </a:pPr>
                      <a:r>
                        <a:rPr lang="en-US" sz="3200" b="1" dirty="0"/>
                        <a:t>60-66</a:t>
                      </a:r>
                      <a:endParaRPr lang="en-US" sz="3200" b="1" dirty="0">
                        <a:solidFill>
                          <a:srgbClr val="000000"/>
                        </a:solidFill>
                        <a:latin typeface="Calibri"/>
                        <a:ea typeface="Times New Roman"/>
                        <a:cs typeface="Times New Roman"/>
                      </a:endParaRPr>
                    </a:p>
                  </a:txBody>
                  <a:tcPr marL="68580" marR="68580" marT="0" marB="0" anchor="ctr"/>
                </a:tc>
                <a:extLst>
                  <a:ext uri="{0D108BD9-81ED-4DB2-BD59-A6C34878D82A}">
                    <a16:rowId xmlns:a16="http://schemas.microsoft.com/office/drawing/2014/main" val="10001"/>
                  </a:ext>
                </a:extLst>
              </a:tr>
              <a:tr h="858178">
                <a:tc>
                  <a:txBody>
                    <a:bodyPr/>
                    <a:lstStyle/>
                    <a:p>
                      <a:pPr marL="0" marR="0" algn="ctr">
                        <a:spcBef>
                          <a:spcPts val="0"/>
                        </a:spcBef>
                        <a:spcAft>
                          <a:spcPts val="0"/>
                        </a:spcAft>
                      </a:pPr>
                      <a:r>
                        <a:rPr lang="en-US" sz="3200" b="1"/>
                        <a:t>B+</a:t>
                      </a:r>
                      <a:endParaRPr lang="en-US" sz="3200" b="1">
                        <a:solidFill>
                          <a:srgbClr val="000000"/>
                        </a:solidFill>
                        <a:latin typeface="Calibri"/>
                        <a:ea typeface="Times New Roman"/>
                        <a:cs typeface="Times New Roman"/>
                      </a:endParaRPr>
                    </a:p>
                  </a:txBody>
                  <a:tcPr marL="68580" marR="68580" marT="0" marB="0" anchor="ctr"/>
                </a:tc>
                <a:tc>
                  <a:txBody>
                    <a:bodyPr/>
                    <a:lstStyle/>
                    <a:p>
                      <a:pPr marL="0" marR="0" algn="ctr">
                        <a:spcBef>
                          <a:spcPts val="0"/>
                        </a:spcBef>
                        <a:spcAft>
                          <a:spcPts val="0"/>
                        </a:spcAft>
                      </a:pPr>
                      <a:r>
                        <a:rPr lang="en-US" sz="3200" b="1"/>
                        <a:t>87-89</a:t>
                      </a:r>
                      <a:endParaRPr lang="en-US" sz="3200" b="1">
                        <a:solidFill>
                          <a:srgbClr val="000000"/>
                        </a:solidFill>
                        <a:latin typeface="Calibri"/>
                        <a:ea typeface="Times New Roman"/>
                        <a:cs typeface="Times New Roman"/>
                      </a:endParaRPr>
                    </a:p>
                  </a:txBody>
                  <a:tcPr marL="68580" marR="68580" marT="0" marB="0" anchor="ctr"/>
                </a:tc>
                <a:tc>
                  <a:txBody>
                    <a:bodyPr/>
                    <a:lstStyle/>
                    <a:p>
                      <a:pPr marL="0" marR="0" algn="ctr">
                        <a:spcBef>
                          <a:spcPts val="0"/>
                        </a:spcBef>
                        <a:spcAft>
                          <a:spcPts val="0"/>
                        </a:spcAft>
                      </a:pPr>
                      <a:r>
                        <a:rPr lang="en-US" sz="3200" b="1"/>
                        <a:t>C</a:t>
                      </a:r>
                      <a:endParaRPr lang="en-US" sz="3200" b="1">
                        <a:solidFill>
                          <a:srgbClr val="000000"/>
                        </a:solidFill>
                        <a:latin typeface="Calibri"/>
                        <a:ea typeface="Times New Roman"/>
                        <a:cs typeface="Times New Roman"/>
                      </a:endParaRPr>
                    </a:p>
                  </a:txBody>
                  <a:tcPr marL="68580" marR="68580" marT="0" marB="0" anchor="ctr"/>
                </a:tc>
                <a:tc>
                  <a:txBody>
                    <a:bodyPr/>
                    <a:lstStyle/>
                    <a:p>
                      <a:pPr marL="0" marR="0" algn="ctr">
                        <a:spcBef>
                          <a:spcPts val="0"/>
                        </a:spcBef>
                        <a:spcAft>
                          <a:spcPts val="0"/>
                        </a:spcAft>
                      </a:pPr>
                      <a:r>
                        <a:rPr lang="en-US" sz="3200" b="1"/>
                        <a:t>73-76</a:t>
                      </a:r>
                      <a:endParaRPr lang="en-US" sz="3200" b="1">
                        <a:solidFill>
                          <a:srgbClr val="000000"/>
                        </a:solidFill>
                        <a:latin typeface="Calibri"/>
                        <a:ea typeface="Times New Roman"/>
                        <a:cs typeface="Times New Roman"/>
                      </a:endParaRPr>
                    </a:p>
                  </a:txBody>
                  <a:tcPr marL="68580" marR="68580" marT="0" marB="0" anchor="ctr"/>
                </a:tc>
                <a:tc>
                  <a:txBody>
                    <a:bodyPr/>
                    <a:lstStyle/>
                    <a:p>
                      <a:pPr marL="0" marR="0" algn="ctr">
                        <a:spcBef>
                          <a:spcPts val="0"/>
                        </a:spcBef>
                        <a:spcAft>
                          <a:spcPts val="0"/>
                        </a:spcAft>
                      </a:pPr>
                      <a:r>
                        <a:rPr lang="en-US" sz="3200" b="1" dirty="0"/>
                        <a:t>F</a:t>
                      </a:r>
                      <a:endParaRPr lang="en-US" sz="3200" b="1" dirty="0">
                        <a:solidFill>
                          <a:srgbClr val="000000"/>
                        </a:solidFill>
                        <a:latin typeface="Calibri"/>
                        <a:ea typeface="Times New Roman"/>
                        <a:cs typeface="Times New Roman"/>
                      </a:endParaRPr>
                    </a:p>
                  </a:txBody>
                  <a:tcPr marL="68580" marR="68580" marT="0" marB="0" anchor="ctr">
                    <a:lnB w="6350" cap="flat" cmpd="sng" algn="ctr">
                      <a:solidFill>
                        <a:schemeClr val="accent2"/>
                      </a:solidFill>
                      <a:prstDash val="solid"/>
                      <a:round/>
                      <a:headEnd type="none" w="med" len="med"/>
                      <a:tailEnd type="none" w="med" len="med"/>
                    </a:lnB>
                  </a:tcPr>
                </a:tc>
                <a:tc>
                  <a:txBody>
                    <a:bodyPr/>
                    <a:lstStyle/>
                    <a:p>
                      <a:pPr marL="0" marR="0" algn="ctr">
                        <a:spcBef>
                          <a:spcPts val="0"/>
                        </a:spcBef>
                        <a:spcAft>
                          <a:spcPts val="0"/>
                        </a:spcAft>
                      </a:pPr>
                      <a:r>
                        <a:rPr lang="en-US" sz="3200" b="1"/>
                        <a:t>0-59</a:t>
                      </a:r>
                      <a:endParaRPr lang="en-US" sz="3200" b="1" dirty="0">
                        <a:solidFill>
                          <a:srgbClr val="000000"/>
                        </a:solidFill>
                        <a:latin typeface="Calibri"/>
                        <a:ea typeface="Times New Roman"/>
                        <a:cs typeface="Times New Roman"/>
                      </a:endParaRPr>
                    </a:p>
                  </a:txBody>
                  <a:tcPr marL="68580" marR="68580" marT="0" marB="0" anchor="ctr">
                    <a:lnB w="635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0002"/>
                  </a:ext>
                </a:extLst>
              </a:tr>
              <a:tr h="656021">
                <a:tc>
                  <a:txBody>
                    <a:bodyPr/>
                    <a:lstStyle/>
                    <a:p>
                      <a:pPr marL="0" marR="0" algn="ctr">
                        <a:spcBef>
                          <a:spcPts val="0"/>
                        </a:spcBef>
                        <a:spcAft>
                          <a:spcPts val="0"/>
                        </a:spcAft>
                      </a:pPr>
                      <a:r>
                        <a:rPr lang="en-US" sz="3200" b="1"/>
                        <a:t>B</a:t>
                      </a:r>
                      <a:endParaRPr lang="en-US" sz="3200" b="1">
                        <a:solidFill>
                          <a:srgbClr val="000000"/>
                        </a:solidFill>
                        <a:latin typeface="Calibri"/>
                        <a:ea typeface="Times New Roman"/>
                        <a:cs typeface="Times New Roman"/>
                      </a:endParaRPr>
                    </a:p>
                  </a:txBody>
                  <a:tcPr marL="68580" marR="68580" marT="0" marB="0" anchor="ctr"/>
                </a:tc>
                <a:tc>
                  <a:txBody>
                    <a:bodyPr/>
                    <a:lstStyle/>
                    <a:p>
                      <a:pPr marL="0" marR="0" algn="ctr">
                        <a:spcBef>
                          <a:spcPts val="0"/>
                        </a:spcBef>
                        <a:spcAft>
                          <a:spcPts val="0"/>
                        </a:spcAft>
                      </a:pPr>
                      <a:r>
                        <a:rPr lang="en-US" sz="3200" b="1"/>
                        <a:t>83-86</a:t>
                      </a:r>
                      <a:endParaRPr lang="en-US" sz="3200" b="1">
                        <a:solidFill>
                          <a:srgbClr val="000000"/>
                        </a:solidFill>
                        <a:latin typeface="Calibri"/>
                        <a:ea typeface="Times New Roman"/>
                        <a:cs typeface="Times New Roman"/>
                      </a:endParaRPr>
                    </a:p>
                  </a:txBody>
                  <a:tcPr marL="68580" marR="68580" marT="0" marB="0" anchor="ctr"/>
                </a:tc>
                <a:tc>
                  <a:txBody>
                    <a:bodyPr/>
                    <a:lstStyle/>
                    <a:p>
                      <a:pPr marL="0" marR="0" algn="ctr">
                        <a:spcBef>
                          <a:spcPts val="0"/>
                        </a:spcBef>
                        <a:spcAft>
                          <a:spcPts val="0"/>
                        </a:spcAft>
                      </a:pPr>
                      <a:r>
                        <a:rPr lang="en-US" sz="3200" b="1" dirty="0"/>
                        <a:t>C-</a:t>
                      </a:r>
                      <a:endParaRPr lang="en-US" sz="3200" b="1" dirty="0">
                        <a:solidFill>
                          <a:srgbClr val="000000"/>
                        </a:solidFill>
                        <a:latin typeface="Calibri"/>
                        <a:ea typeface="Times New Roman"/>
                        <a:cs typeface="Times New Roman"/>
                      </a:endParaRPr>
                    </a:p>
                  </a:txBody>
                  <a:tcPr marL="68580" marR="68580" marT="0" marB="0" anchor="ctr"/>
                </a:tc>
                <a:tc>
                  <a:txBody>
                    <a:bodyPr/>
                    <a:lstStyle/>
                    <a:p>
                      <a:pPr marL="0" marR="0" algn="ctr">
                        <a:spcBef>
                          <a:spcPts val="0"/>
                        </a:spcBef>
                        <a:spcAft>
                          <a:spcPts val="0"/>
                        </a:spcAft>
                      </a:pPr>
                      <a:r>
                        <a:rPr lang="en-US" sz="3200" b="1" dirty="0"/>
                        <a:t>70-72</a:t>
                      </a:r>
                      <a:endParaRPr lang="en-US" sz="3200" b="1" dirty="0">
                        <a:solidFill>
                          <a:srgbClr val="000000"/>
                        </a:solidFill>
                        <a:latin typeface="Calibri"/>
                        <a:ea typeface="Times New Roman"/>
                        <a:cs typeface="Times New Roman"/>
                      </a:endParaRPr>
                    </a:p>
                  </a:txBody>
                  <a:tcPr marL="68580" marR="68580" marT="0" marB="0" anchor="ctr">
                    <a:lnR w="6350" cap="flat" cmpd="sng" algn="ctr">
                      <a:solidFill>
                        <a:schemeClr val="accent2"/>
                      </a:solidFill>
                      <a:prstDash val="solid"/>
                      <a:round/>
                      <a:headEnd type="none" w="med" len="med"/>
                      <a:tailEnd type="none" w="med" len="med"/>
                    </a:lnR>
                  </a:tcPr>
                </a:tc>
                <a:tc>
                  <a:txBody>
                    <a:bodyPr/>
                    <a:lstStyle/>
                    <a:p>
                      <a:pPr marL="0" marR="0" algn="ctr">
                        <a:spcBef>
                          <a:spcPts val="0"/>
                        </a:spcBef>
                        <a:spcAft>
                          <a:spcPts val="0"/>
                        </a:spcAft>
                      </a:pPr>
                      <a:endParaRPr lang="en-US" sz="3200" b="1" dirty="0">
                        <a:solidFill>
                          <a:srgbClr val="000000"/>
                        </a:solidFill>
                        <a:latin typeface="Calibri"/>
                        <a:ea typeface="Times New Roman"/>
                        <a:cs typeface="Times New Roman"/>
                      </a:endParaRPr>
                    </a:p>
                  </a:txBody>
                  <a:tcPr marL="68580" marR="68580" marT="0" marB="0" anchor="ctr">
                    <a:lnL w="6350" cap="flat" cmpd="sng" algn="ctr">
                      <a:solidFill>
                        <a:schemeClr val="accent2"/>
                      </a:solidFill>
                      <a:prstDash val="solid"/>
                      <a:round/>
                      <a:headEnd type="none" w="med" len="med"/>
                      <a:tailEnd type="none" w="med" len="med"/>
                    </a:lnL>
                    <a:lnR w="6350" cap="rnd" cmpd="sng" algn="ctr">
                      <a:noFill/>
                      <a:prstDash val="solid"/>
                    </a:lnR>
                    <a:lnT w="6350" cap="flat" cmpd="sng" algn="ctr">
                      <a:solidFill>
                        <a:schemeClr val="accent2"/>
                      </a:solidFill>
                      <a:prstDash val="solid"/>
                      <a:round/>
                      <a:headEnd type="none" w="med" len="med"/>
                      <a:tailEnd type="none" w="med" len="med"/>
                    </a:lnT>
                    <a:lnB w="6350" cap="rnd" cmpd="sng" algn="ctr">
                      <a:noFill/>
                      <a:prstDash val="soli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endParaRPr lang="en-US" sz="3200" b="1" dirty="0">
                        <a:solidFill>
                          <a:srgbClr val="000000"/>
                        </a:solidFill>
                        <a:latin typeface="Calibri"/>
                        <a:ea typeface="Times New Roman"/>
                        <a:cs typeface="Times New Roman"/>
                      </a:endParaRPr>
                    </a:p>
                  </a:txBody>
                  <a:tcPr marL="68580" marR="68580" marT="0" marB="0" anchor="ctr">
                    <a:lnL w="6350" cap="rnd" cmpd="sng" algn="ctr">
                      <a:noFill/>
                      <a:prstDash val="solid"/>
                    </a:lnL>
                    <a:lnR w="6350" cap="rnd" cmpd="sng" algn="ctr">
                      <a:noFill/>
                      <a:prstDash val="solid"/>
                    </a:lnR>
                    <a:lnT w="6350" cap="flat" cmpd="sng" algn="ctr">
                      <a:solidFill>
                        <a:schemeClr val="accent2"/>
                      </a:solidFill>
                      <a:prstDash val="solid"/>
                      <a:round/>
                      <a:headEnd type="none" w="med" len="med"/>
                      <a:tailEnd type="none" w="med" len="med"/>
                    </a:lnT>
                    <a:lnB w="6350" cap="rnd" cmpd="sng" algn="ctr">
                      <a:noFill/>
                      <a:prstDash val="soli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a:xfrm>
            <a:off x="609600" y="1775192"/>
            <a:ext cx="11125200" cy="4625609"/>
          </a:xfrm>
        </p:spPr>
        <p:txBody>
          <a:bodyPr>
            <a:normAutofit/>
          </a:bodyPr>
          <a:lstStyle/>
          <a:p>
            <a:r>
              <a:rPr lang="en-US" dirty="0"/>
              <a:t>You are expected to attend class</a:t>
            </a:r>
          </a:p>
          <a:p>
            <a:r>
              <a:rPr lang="en-US" dirty="0"/>
              <a:t>You are expected to have read the material we are going to cover </a:t>
            </a:r>
            <a:r>
              <a:rPr lang="en-US" b="1" dirty="0"/>
              <a:t>before</a:t>
            </a:r>
            <a:r>
              <a:rPr lang="en-US" dirty="0"/>
              <a:t> class</a:t>
            </a:r>
          </a:p>
          <a:p>
            <a:r>
              <a:rPr lang="en-US" dirty="0"/>
              <a:t>Missed quizzes cannot be made up</a:t>
            </a:r>
          </a:p>
          <a:p>
            <a:r>
              <a:rPr lang="en-US" dirty="0"/>
              <a:t>Exams must be made up </a:t>
            </a:r>
            <a:r>
              <a:rPr lang="en-US" b="1" dirty="0"/>
              <a:t>before</a:t>
            </a:r>
            <a:r>
              <a:rPr lang="en-US" dirty="0"/>
              <a:t> the scheduled time, for excused absences</a:t>
            </a:r>
          </a:p>
          <a:p>
            <a:r>
              <a:rPr lang="en-US" dirty="0"/>
              <a:t>Attendance will be recorded and graded for work days (which are all Fridays except for Thanksgiving week)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can you reach me?</a:t>
            </a:r>
          </a:p>
        </p:txBody>
      </p:sp>
      <p:sp>
        <p:nvSpPr>
          <p:cNvPr id="3" name="Content Placeholder 2"/>
          <p:cNvSpPr>
            <a:spLocks noGrp="1"/>
          </p:cNvSpPr>
          <p:nvPr>
            <p:ph idx="1"/>
          </p:nvPr>
        </p:nvSpPr>
        <p:spPr/>
        <p:txBody>
          <a:bodyPr>
            <a:normAutofit fontScale="92500" lnSpcReduction="20000"/>
          </a:bodyPr>
          <a:lstStyle/>
          <a:p>
            <a:r>
              <a:rPr lang="en-US" b="1" dirty="0"/>
              <a:t>E-mail:</a:t>
            </a:r>
            <a:r>
              <a:rPr lang="en-US" dirty="0"/>
              <a:t>		</a:t>
            </a:r>
            <a:r>
              <a:rPr lang="en-US" dirty="0">
                <a:latin typeface="Courier New" pitchFamily="49" charset="0"/>
                <a:cs typeface="Courier New" pitchFamily="49" charset="0"/>
              </a:rPr>
              <a:t>wittman1@otterbein.edu</a:t>
            </a:r>
          </a:p>
          <a:p>
            <a:r>
              <a:rPr lang="en-US" b="1" dirty="0"/>
              <a:t>Office:	</a:t>
            </a:r>
            <a:r>
              <a:rPr lang="en-US" dirty="0"/>
              <a:t>	C123 (Art &amp; Communication Building)</a:t>
            </a:r>
          </a:p>
          <a:p>
            <a:r>
              <a:rPr lang="en-US" b="1" dirty="0"/>
              <a:t>Phone:	</a:t>
            </a:r>
            <a:r>
              <a:rPr lang="en-US" dirty="0"/>
              <a:t>	(614) 823-2944</a:t>
            </a:r>
          </a:p>
          <a:p>
            <a:r>
              <a:rPr lang="en-US" b="1" dirty="0"/>
              <a:t>Office hours:	MWF</a:t>
            </a:r>
            <a:r>
              <a:rPr lang="en-US" dirty="0"/>
              <a:t>	9:00 – 10:15 a.m.</a:t>
            </a:r>
          </a:p>
          <a:p>
            <a:pPr marL="118872" indent="0">
              <a:buNone/>
            </a:pPr>
            <a:r>
              <a:rPr lang="en-US" dirty="0"/>
              <a:t>			</a:t>
            </a:r>
            <a:r>
              <a:rPr lang="en-US" b="1" dirty="0"/>
              <a:t>MWF</a:t>
            </a:r>
            <a:r>
              <a:rPr lang="en-US" dirty="0"/>
              <a:t>	1:45 – 2:45 p.m. (in C142)</a:t>
            </a:r>
          </a:p>
          <a:p>
            <a:pPr marL="118872" indent="0">
              <a:buNone/>
            </a:pPr>
            <a:r>
              <a:rPr lang="en-US" b="1" dirty="0"/>
              <a:t>			W	</a:t>
            </a:r>
            <a:r>
              <a:rPr lang="en-US" dirty="0"/>
              <a:t>4:00 – 5:00 p.m.,</a:t>
            </a:r>
          </a:p>
          <a:p>
            <a:pPr marL="118872" indent="0">
              <a:buNone/>
            </a:pPr>
            <a:r>
              <a:rPr lang="en-US" b="1" dirty="0"/>
              <a:t>			TR</a:t>
            </a:r>
            <a:r>
              <a:rPr lang="en-US" dirty="0"/>
              <a:t>	10:00 – 11:30 a.m.,</a:t>
            </a:r>
          </a:p>
          <a:p>
            <a:pPr marL="118872" indent="0">
              <a:buNone/>
            </a:pPr>
            <a:r>
              <a:rPr lang="en-US" b="1" dirty="0"/>
              <a:t>			TR</a:t>
            </a:r>
            <a:r>
              <a:rPr lang="en-US" dirty="0"/>
              <a:t>	2:00 – 4:00 p.m.,</a:t>
            </a:r>
          </a:p>
          <a:p>
            <a:pPr marL="118872" indent="0">
              <a:buNone/>
            </a:pPr>
            <a:r>
              <a:rPr lang="en-US" dirty="0"/>
              <a:t>			and by appointment</a:t>
            </a:r>
          </a:p>
          <a:p>
            <a:r>
              <a:rPr lang="en-US" b="1" dirty="0"/>
              <a:t>Website:</a:t>
            </a:r>
            <a:r>
              <a:rPr lang="en-US" dirty="0"/>
              <a:t>	</a:t>
            </a:r>
          </a:p>
          <a:p>
            <a:pPr>
              <a:buNone/>
            </a:pPr>
            <a:r>
              <a:rPr lang="en-US" sz="3500" dirty="0"/>
              <a:t>		</a:t>
            </a:r>
            <a:r>
              <a:rPr lang="en-US" sz="3500" dirty="0">
                <a:latin typeface="Courier New" pitchFamily="49" charset="0"/>
                <a:cs typeface="Courier New" pitchFamily="49" charset="0"/>
                <a:hlinkClick r:id="rId3"/>
              </a:rPr>
              <a:t>http://faculty.otterbein.edu/wittman1/</a:t>
            </a:r>
            <a:endParaRPr lang="en-US" dirty="0"/>
          </a:p>
        </p:txBody>
      </p:sp>
    </p:spTree>
    <p:extLst>
      <p:ext uri="{BB962C8B-B14F-4D97-AF65-F5344CB8AC3E}">
        <p14:creationId xmlns:p14="http://schemas.microsoft.com/office/powerpoint/2010/main" val="25202984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R-E-S-P-E-C-T</a:t>
            </a:r>
          </a:p>
        </p:txBody>
      </p:sp>
      <p:sp>
        <p:nvSpPr>
          <p:cNvPr id="3" name="Content Placeholder 2"/>
          <p:cNvSpPr>
            <a:spLocks noGrp="1"/>
          </p:cNvSpPr>
          <p:nvPr>
            <p:ph idx="1"/>
          </p:nvPr>
        </p:nvSpPr>
        <p:spPr/>
        <p:txBody>
          <a:bodyPr>
            <a:normAutofit/>
          </a:bodyPr>
          <a:lstStyle/>
          <a:p>
            <a:r>
              <a:rPr lang="en-US" dirty="0"/>
              <a:t>I hate having a slide like this</a:t>
            </a:r>
          </a:p>
          <a:p>
            <a:r>
              <a:rPr lang="en-US" dirty="0"/>
              <a:t>I ask for respect for your classmates and for me</a:t>
            </a:r>
          </a:p>
          <a:p>
            <a:r>
              <a:rPr lang="en-US" dirty="0"/>
              <a:t>You are smart enough to figure out what that means</a:t>
            </a:r>
          </a:p>
          <a:p>
            <a:r>
              <a:rPr lang="en-US" dirty="0"/>
              <a:t>A few specific points:</a:t>
            </a:r>
          </a:p>
          <a:p>
            <a:pPr lvl="1"/>
            <a:r>
              <a:rPr lang="en-US" dirty="0"/>
              <a:t>Silence communication devices</a:t>
            </a:r>
          </a:p>
          <a:p>
            <a:pPr lvl="1"/>
            <a:r>
              <a:rPr lang="en-US" b="1" dirty="0"/>
              <a:t>Don't use the computers in class unless specifically told to</a:t>
            </a:r>
          </a:p>
          <a:p>
            <a:pPr lvl="1"/>
            <a:r>
              <a:rPr lang="en-US" dirty="0"/>
              <a:t>No food or drink in the lab</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Computer usage</a:t>
            </a:r>
          </a:p>
        </p:txBody>
      </p:sp>
      <p:sp>
        <p:nvSpPr>
          <p:cNvPr id="3" name="Content Placeholder 2"/>
          <p:cNvSpPr>
            <a:spLocks noGrp="1"/>
          </p:cNvSpPr>
          <p:nvPr>
            <p:ph idx="1"/>
          </p:nvPr>
        </p:nvSpPr>
        <p:spPr/>
        <p:txBody>
          <a:bodyPr>
            <a:normAutofit/>
          </a:bodyPr>
          <a:lstStyle/>
          <a:p>
            <a:r>
              <a:rPr lang="en-US" dirty="0"/>
              <a:t>We will be doing a lot of work on the computers together</a:t>
            </a:r>
          </a:p>
          <a:p>
            <a:r>
              <a:rPr lang="en-US" dirty="0"/>
              <a:t>However, students are always tempted to surf the Internet, etc.</a:t>
            </a:r>
          </a:p>
          <a:p>
            <a:r>
              <a:rPr lang="en-US" dirty="0"/>
              <a:t>Research shows that it is nearly impossible to do two things at the same time (e.g. use Reddit and listen to a lecture)</a:t>
            </a:r>
          </a:p>
          <a:p>
            <a:r>
              <a:rPr lang="en-US" dirty="0"/>
              <a:t>For your own good, I will enforce this by taking </a:t>
            </a:r>
            <a:r>
              <a:rPr lang="en-US" b="1" dirty="0"/>
              <a:t>1% of your final grade </a:t>
            </a:r>
            <a:r>
              <a:rPr lang="en-US" dirty="0"/>
              <a:t>every time I catch you using your computer for anything other than course exercises</a:t>
            </a:r>
          </a:p>
        </p:txBody>
      </p:sp>
    </p:spTree>
    <p:extLst>
      <p:ext uri="{BB962C8B-B14F-4D97-AF65-F5344CB8AC3E}">
        <p14:creationId xmlns:p14="http://schemas.microsoft.com/office/powerpoint/2010/main" val="4197692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61DC3-51E4-40E3-8178-4431BA895346}"/>
              </a:ext>
            </a:extLst>
          </p:cNvPr>
          <p:cNvSpPr>
            <a:spLocks noGrp="1"/>
          </p:cNvSpPr>
          <p:nvPr>
            <p:ph type="title"/>
          </p:nvPr>
        </p:nvSpPr>
        <p:spPr/>
        <p:txBody>
          <a:bodyPr/>
          <a:lstStyle/>
          <a:p>
            <a:r>
              <a:rPr lang="en-US" dirty="0"/>
              <a:t>Generative AI</a:t>
            </a:r>
          </a:p>
        </p:txBody>
      </p:sp>
      <p:sp>
        <p:nvSpPr>
          <p:cNvPr id="3" name="Content Placeholder 2">
            <a:extLst>
              <a:ext uri="{FF2B5EF4-FFF2-40B4-BE49-F238E27FC236}">
                <a16:creationId xmlns:a16="http://schemas.microsoft.com/office/drawing/2014/main" id="{42482DA7-1F25-40A5-9E6C-64956F0EB8BB}"/>
              </a:ext>
            </a:extLst>
          </p:cNvPr>
          <p:cNvSpPr>
            <a:spLocks noGrp="1"/>
          </p:cNvSpPr>
          <p:nvPr>
            <p:ph idx="1"/>
          </p:nvPr>
        </p:nvSpPr>
        <p:spPr/>
        <p:txBody>
          <a:bodyPr/>
          <a:lstStyle/>
          <a:p>
            <a:r>
              <a:rPr lang="en-US" dirty="0"/>
              <a:t>You may </a:t>
            </a:r>
            <a:r>
              <a:rPr lang="en-US" b="1" dirty="0"/>
              <a:t>not</a:t>
            </a:r>
            <a:r>
              <a:rPr lang="en-US" dirty="0"/>
              <a:t> use generative AI tools like </a:t>
            </a:r>
            <a:r>
              <a:rPr lang="en-US" dirty="0" err="1"/>
              <a:t>ChatGPT</a:t>
            </a:r>
            <a:r>
              <a:rPr lang="en-US" dirty="0"/>
              <a:t>, Claude, Copilot, or Gemini to design any software or write any documents or reflections in this course</a:t>
            </a:r>
          </a:p>
          <a:p>
            <a:r>
              <a:rPr lang="en-US" dirty="0"/>
              <a:t>But, because this course is a bridge to the real world, such tools may be consulted as a resource when trying to finish a difficult section of code</a:t>
            </a:r>
          </a:p>
          <a:p>
            <a:pPr lvl="1"/>
            <a:r>
              <a:rPr lang="en-US" dirty="0"/>
              <a:t>However, you </a:t>
            </a:r>
            <a:r>
              <a:rPr lang="en-US" b="1" dirty="0"/>
              <a:t>must</a:t>
            </a:r>
            <a:r>
              <a:rPr lang="en-US" dirty="0"/>
              <a:t> note that you did so in the comments for that code</a:t>
            </a:r>
          </a:p>
          <a:p>
            <a:endParaRPr lang="en-US" dirty="0"/>
          </a:p>
        </p:txBody>
      </p:sp>
    </p:spTree>
    <p:extLst>
      <p:ext uri="{BB962C8B-B14F-4D97-AF65-F5344CB8AC3E}">
        <p14:creationId xmlns:p14="http://schemas.microsoft.com/office/powerpoint/2010/main" val="1107239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Academic dishonesty</a:t>
            </a:r>
          </a:p>
        </p:txBody>
      </p:sp>
      <p:sp>
        <p:nvSpPr>
          <p:cNvPr id="3" name="Content Placeholder 2"/>
          <p:cNvSpPr>
            <a:spLocks noGrp="1"/>
          </p:cNvSpPr>
          <p:nvPr>
            <p:ph idx="1"/>
          </p:nvPr>
        </p:nvSpPr>
        <p:spPr/>
        <p:txBody>
          <a:bodyPr>
            <a:normAutofit fontScale="85000" lnSpcReduction="10000"/>
          </a:bodyPr>
          <a:lstStyle/>
          <a:p>
            <a:r>
              <a:rPr lang="en-US" dirty="0"/>
              <a:t>Don't cheat</a:t>
            </a:r>
          </a:p>
          <a:p>
            <a:r>
              <a:rPr lang="en-US" b="1" dirty="0"/>
              <a:t>First offense: </a:t>
            </a:r>
          </a:p>
          <a:p>
            <a:pPr lvl="1"/>
            <a:r>
              <a:rPr lang="en-US" dirty="0"/>
              <a:t>I will try to give you a zero for the assignment, then try to lower your final letter grade for the course by one full grade</a:t>
            </a:r>
          </a:p>
          <a:p>
            <a:r>
              <a:rPr lang="en-US" b="1" dirty="0"/>
              <a:t>Second offense:</a:t>
            </a:r>
          </a:p>
          <a:p>
            <a:pPr lvl="1"/>
            <a:r>
              <a:rPr lang="en-US" dirty="0"/>
              <a:t>I will try to fail you for the course and try to kick you out of Otterbein</a:t>
            </a:r>
          </a:p>
          <a:p>
            <a:r>
              <a:rPr lang="en-US" dirty="0"/>
              <a:t>Refer to the syllabus for the school's policy</a:t>
            </a:r>
          </a:p>
          <a:p>
            <a:r>
              <a:rPr lang="en-US" dirty="0"/>
              <a:t>Ask me if you have questions or concerns</a:t>
            </a:r>
          </a:p>
          <a:p>
            <a:r>
              <a:rPr lang="en-US" b="1" dirty="0"/>
              <a:t>You are not allowed to look at another student's code, except for group members in group projects (and after the project is turned in)</a:t>
            </a:r>
          </a:p>
          <a:p>
            <a:r>
              <a:rPr lang="en-US" b="1" dirty="0"/>
              <a:t>Don't use AI tools like </a:t>
            </a:r>
            <a:r>
              <a:rPr lang="en-US" b="1" dirty="0" err="1"/>
              <a:t>ChatGPT</a:t>
            </a:r>
            <a:r>
              <a:rPr lang="en-US" b="1" dirty="0"/>
              <a:t> except as described in the </a:t>
            </a:r>
            <a:r>
              <a:rPr lang="en-US" b="1"/>
              <a:t>previous slide</a:t>
            </a:r>
            <a:endParaRPr lang="en-US"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fade">
                                      <p:cBhvr>
                                        <p:cTn id="38" dur="500"/>
                                        <p:tgtEl>
                                          <p:spTgt spid="3">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fade">
                                      <p:cBhvr>
                                        <p:cTn id="4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Disability Services</a:t>
            </a:r>
          </a:p>
        </p:txBody>
      </p:sp>
      <p:sp>
        <p:nvSpPr>
          <p:cNvPr id="3" name="Content Placeholder 2"/>
          <p:cNvSpPr>
            <a:spLocks noGrp="1"/>
          </p:cNvSpPr>
          <p:nvPr>
            <p:ph idx="1"/>
          </p:nvPr>
        </p:nvSpPr>
        <p:spPr/>
        <p:txBody>
          <a:bodyPr>
            <a:normAutofit fontScale="92500" lnSpcReduction="20000"/>
          </a:bodyPr>
          <a:lstStyle/>
          <a:p>
            <a:r>
              <a:rPr lang="en-US" dirty="0"/>
              <a:t>The University has a continuing commitment to providing access and reasonable accommodations for students with disabilities, including mental health diagnoses and chronic or temporary medical conditions. Students who may need accommodations or would like referrals to explore a potential diagnosis are urged to contact Disability Services (DS) as soon as possible. DS will facilitate accommodations and assist the instructor in minimizing barriers to provide an accessible educational experience. Please contact DS at </a:t>
            </a:r>
            <a:r>
              <a:rPr lang="en-US" u="sng" dirty="0">
                <a:solidFill>
                  <a:schemeClr val="tx2"/>
                </a:solidFill>
                <a:hlinkClick r:id="rId2">
                  <a:extLst>
                    <a:ext uri="{A12FA001-AC4F-418D-AE19-62706E023703}">
                      <ahyp:hlinkClr xmlns:ahyp="http://schemas.microsoft.com/office/drawing/2018/hyperlinkcolor" val="tx"/>
                    </a:ext>
                  </a:extLst>
                </a:hlinkClick>
              </a:rPr>
              <a:t>DisabilityServices@otterbein.edu</a:t>
            </a:r>
            <a:r>
              <a:rPr lang="en-US" dirty="0"/>
              <a:t>. More info can also be found </a:t>
            </a:r>
            <a:r>
              <a:rPr lang="en-US" u="sng" dirty="0">
                <a:solidFill>
                  <a:schemeClr val="tx2"/>
                </a:solidFill>
                <a:hlinkClick r:id="rId3">
                  <a:extLst>
                    <a:ext uri="{A12FA001-AC4F-418D-AE19-62706E023703}">
                      <ahyp:hlinkClr xmlns:ahyp="http://schemas.microsoft.com/office/drawing/2018/hyperlinkcolor" val="tx"/>
                    </a:ext>
                  </a:extLst>
                </a:hlinkClick>
              </a:rPr>
              <a:t>here</a:t>
            </a:r>
            <a:r>
              <a:rPr lang="en-US" dirty="0"/>
              <a:t>. Your instructor is happy to discuss accommodations privately with you as well. </a:t>
            </a:r>
            <a:endParaRPr lang="en-US" b="1" dirty="0"/>
          </a:p>
        </p:txBody>
      </p:sp>
    </p:spTree>
    <p:extLst>
      <p:ext uri="{BB962C8B-B14F-4D97-AF65-F5344CB8AC3E}">
        <p14:creationId xmlns:p14="http://schemas.microsoft.com/office/powerpoint/2010/main" val="501410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02EBE-72E1-4DA5-A952-4D5D7B357AF9}"/>
              </a:ext>
            </a:extLst>
          </p:cNvPr>
          <p:cNvSpPr>
            <a:spLocks noGrp="1"/>
          </p:cNvSpPr>
          <p:nvPr>
            <p:ph type="title"/>
          </p:nvPr>
        </p:nvSpPr>
        <p:spPr/>
        <p:txBody>
          <a:bodyPr/>
          <a:lstStyle/>
          <a:p>
            <a:r>
              <a:rPr lang="en-US" dirty="0"/>
              <a:t>Software Engineering</a:t>
            </a:r>
          </a:p>
        </p:txBody>
      </p:sp>
      <p:sp>
        <p:nvSpPr>
          <p:cNvPr id="3" name="Text Placeholder 2">
            <a:extLst>
              <a:ext uri="{FF2B5EF4-FFF2-40B4-BE49-F238E27FC236}">
                <a16:creationId xmlns:a16="http://schemas.microsoft.com/office/drawing/2014/main" id="{10D2F4FA-500E-4B50-B26A-98CDE5A29F75}"/>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3098201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A2809-F1FC-43F2-9CF8-F6B595659800}"/>
              </a:ext>
            </a:extLst>
          </p:cNvPr>
          <p:cNvSpPr>
            <a:spLocks noGrp="1"/>
          </p:cNvSpPr>
          <p:nvPr>
            <p:ph type="title"/>
          </p:nvPr>
        </p:nvSpPr>
        <p:spPr/>
        <p:txBody>
          <a:bodyPr/>
          <a:lstStyle/>
          <a:p>
            <a:r>
              <a:rPr lang="en-US" dirty="0"/>
              <a:t>Terms as used by the book</a:t>
            </a:r>
          </a:p>
        </p:txBody>
      </p:sp>
      <p:sp>
        <p:nvSpPr>
          <p:cNvPr id="3" name="Content Placeholder 2">
            <a:extLst>
              <a:ext uri="{FF2B5EF4-FFF2-40B4-BE49-F238E27FC236}">
                <a16:creationId xmlns:a16="http://schemas.microsoft.com/office/drawing/2014/main" id="{403A0581-8BE7-4261-BA56-2CD729A6D322}"/>
              </a:ext>
            </a:extLst>
          </p:cNvPr>
          <p:cNvSpPr>
            <a:spLocks noGrp="1"/>
          </p:cNvSpPr>
          <p:nvPr>
            <p:ph idx="1"/>
          </p:nvPr>
        </p:nvSpPr>
        <p:spPr/>
        <p:txBody>
          <a:bodyPr/>
          <a:lstStyle/>
          <a:p>
            <a:r>
              <a:rPr lang="en-US" b="1" dirty="0"/>
              <a:t>Software</a:t>
            </a:r>
            <a:r>
              <a:rPr lang="en-US" dirty="0"/>
              <a:t>:</a:t>
            </a:r>
          </a:p>
          <a:p>
            <a:pPr lvl="1"/>
            <a:r>
              <a:rPr lang="en-US" dirty="0"/>
              <a:t>Instructions executed by a processor </a:t>
            </a:r>
            <a:r>
              <a:rPr lang="en-US" b="1" dirty="0"/>
              <a:t>or</a:t>
            </a:r>
          </a:p>
          <a:p>
            <a:pPr lvl="1"/>
            <a:r>
              <a:rPr lang="en-US" dirty="0"/>
              <a:t>Human-readable statements in a programming language</a:t>
            </a:r>
          </a:p>
          <a:p>
            <a:r>
              <a:rPr lang="en-US" b="1" dirty="0"/>
              <a:t>Program</a:t>
            </a:r>
            <a:r>
              <a:rPr lang="en-US" dirty="0"/>
              <a:t>: General term for a piece of software that can run on its own</a:t>
            </a:r>
          </a:p>
          <a:p>
            <a:r>
              <a:rPr lang="en-US" b="1" dirty="0"/>
              <a:t>Library</a:t>
            </a:r>
            <a:r>
              <a:rPr lang="en-US" dirty="0"/>
              <a:t>: Group of related sub-programs for accomplishing a specific collection of tasks</a:t>
            </a:r>
          </a:p>
        </p:txBody>
      </p:sp>
    </p:spTree>
    <p:extLst>
      <p:ext uri="{BB962C8B-B14F-4D97-AF65-F5344CB8AC3E}">
        <p14:creationId xmlns:p14="http://schemas.microsoft.com/office/powerpoint/2010/main" val="1138991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200E70-5E7C-4B8A-AECB-4CDC424F5818}"/>
              </a:ext>
            </a:extLst>
          </p:cNvPr>
          <p:cNvSpPr>
            <a:spLocks noGrp="1"/>
          </p:cNvSpPr>
          <p:nvPr>
            <p:ph type="title"/>
          </p:nvPr>
        </p:nvSpPr>
        <p:spPr/>
        <p:txBody>
          <a:bodyPr/>
          <a:lstStyle/>
          <a:p>
            <a:r>
              <a:rPr lang="en-US" dirty="0"/>
              <a:t>Software product</a:t>
            </a:r>
          </a:p>
        </p:txBody>
      </p:sp>
      <p:sp>
        <p:nvSpPr>
          <p:cNvPr id="3" name="Content Placeholder 2">
            <a:extLst>
              <a:ext uri="{FF2B5EF4-FFF2-40B4-BE49-F238E27FC236}">
                <a16:creationId xmlns:a16="http://schemas.microsoft.com/office/drawing/2014/main" id="{96D72EE8-3700-4EBF-978E-1192D2DDA123}"/>
              </a:ext>
            </a:extLst>
          </p:cNvPr>
          <p:cNvSpPr>
            <a:spLocks noGrp="1"/>
          </p:cNvSpPr>
          <p:nvPr>
            <p:ph idx="1"/>
          </p:nvPr>
        </p:nvSpPr>
        <p:spPr/>
        <p:txBody>
          <a:bodyPr>
            <a:normAutofit fontScale="92500"/>
          </a:bodyPr>
          <a:lstStyle/>
          <a:p>
            <a:r>
              <a:rPr lang="en-US" dirty="0"/>
              <a:t>A </a:t>
            </a:r>
            <a:r>
              <a:rPr lang="en-US" b="1" dirty="0"/>
              <a:t>software product</a:t>
            </a:r>
            <a:r>
              <a:rPr lang="en-US" dirty="0"/>
              <a:t> is one or more programs, sub-programs, or libraries and the data and supporting materials and services that allows a client to solve problems</a:t>
            </a:r>
          </a:p>
          <a:p>
            <a:r>
              <a:rPr lang="en-US" b="1" dirty="0"/>
              <a:t>Bespoke software products</a:t>
            </a:r>
            <a:r>
              <a:rPr lang="en-US" dirty="0"/>
              <a:t> are developed for a specific customer</a:t>
            </a:r>
          </a:p>
          <a:p>
            <a:pPr lvl="1"/>
            <a:r>
              <a:rPr lang="en-US" dirty="0"/>
              <a:t>Code that makes the brakes work, written for a particular car company</a:t>
            </a:r>
          </a:p>
          <a:p>
            <a:pPr lvl="1"/>
            <a:r>
              <a:rPr lang="en-US" dirty="0"/>
              <a:t>A website developed for a particular customer</a:t>
            </a:r>
          </a:p>
          <a:p>
            <a:r>
              <a:rPr lang="en-US" b="1" dirty="0"/>
              <a:t>Generic software products</a:t>
            </a:r>
            <a:r>
              <a:rPr lang="en-US" dirty="0"/>
              <a:t> are developed for a general market</a:t>
            </a:r>
          </a:p>
          <a:p>
            <a:pPr lvl="1"/>
            <a:r>
              <a:rPr lang="en-US" dirty="0"/>
              <a:t>Microsoft Office, for example</a:t>
            </a:r>
          </a:p>
        </p:txBody>
      </p:sp>
    </p:spTree>
    <p:extLst>
      <p:ext uri="{BB962C8B-B14F-4D97-AF65-F5344CB8AC3E}">
        <p14:creationId xmlns:p14="http://schemas.microsoft.com/office/powerpoint/2010/main" val="2303683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9BAA6-1394-4858-834A-9F0392A3B4D3}"/>
              </a:ext>
            </a:extLst>
          </p:cNvPr>
          <p:cNvSpPr>
            <a:spLocks noGrp="1"/>
          </p:cNvSpPr>
          <p:nvPr>
            <p:ph type="title"/>
          </p:nvPr>
        </p:nvSpPr>
        <p:spPr/>
        <p:txBody>
          <a:bodyPr/>
          <a:lstStyle/>
          <a:p>
            <a:r>
              <a:rPr lang="en-US" dirty="0"/>
              <a:t>Software engineering</a:t>
            </a:r>
          </a:p>
        </p:txBody>
      </p:sp>
      <p:sp>
        <p:nvSpPr>
          <p:cNvPr id="3" name="Content Placeholder 2">
            <a:extLst>
              <a:ext uri="{FF2B5EF4-FFF2-40B4-BE49-F238E27FC236}">
                <a16:creationId xmlns:a16="http://schemas.microsoft.com/office/drawing/2014/main" id="{110259D2-56BB-4C17-B452-62406CA8E724}"/>
              </a:ext>
            </a:extLst>
          </p:cNvPr>
          <p:cNvSpPr>
            <a:spLocks noGrp="1"/>
          </p:cNvSpPr>
          <p:nvPr>
            <p:ph idx="1"/>
          </p:nvPr>
        </p:nvSpPr>
        <p:spPr/>
        <p:txBody>
          <a:bodyPr>
            <a:normAutofit fontScale="92500" lnSpcReduction="20000"/>
          </a:bodyPr>
          <a:lstStyle/>
          <a:p>
            <a:r>
              <a:rPr lang="en-US" b="1" dirty="0"/>
              <a:t>Engineering</a:t>
            </a:r>
            <a:r>
              <a:rPr lang="en-US" dirty="0"/>
              <a:t> is applying theories and tools to the specification, design, creation, verification and validation, deployment, operation, and maintenance of products</a:t>
            </a:r>
          </a:p>
          <a:p>
            <a:pPr lvl="1"/>
            <a:r>
              <a:rPr lang="en-US" dirty="0"/>
              <a:t>That's what the rest of the department does</a:t>
            </a:r>
          </a:p>
          <a:p>
            <a:r>
              <a:rPr lang="en-US" b="1" dirty="0"/>
              <a:t>Software engineering</a:t>
            </a:r>
            <a:r>
              <a:rPr lang="en-US" dirty="0"/>
              <a:t> is applying engineering discipline to building and maintaining software products</a:t>
            </a:r>
          </a:p>
          <a:p>
            <a:r>
              <a:rPr lang="en-US" dirty="0"/>
              <a:t>Systematic and disciplined:</a:t>
            </a:r>
          </a:p>
          <a:p>
            <a:pPr lvl="1"/>
            <a:r>
              <a:rPr lang="en-US" dirty="0"/>
              <a:t>Development</a:t>
            </a:r>
          </a:p>
          <a:p>
            <a:pPr lvl="1"/>
            <a:r>
              <a:rPr lang="en-US" dirty="0"/>
              <a:t>Operation</a:t>
            </a:r>
          </a:p>
          <a:p>
            <a:pPr lvl="1"/>
            <a:r>
              <a:rPr lang="en-US" dirty="0"/>
              <a:t>Maintenance</a:t>
            </a:r>
          </a:p>
          <a:p>
            <a:r>
              <a:rPr lang="en-US" dirty="0"/>
              <a:t>High quality software products delivered on time at minimum cost</a:t>
            </a:r>
          </a:p>
          <a:p>
            <a:endParaRPr lang="en-US" dirty="0"/>
          </a:p>
          <a:p>
            <a:endParaRPr lang="en-US" dirty="0"/>
          </a:p>
        </p:txBody>
      </p:sp>
    </p:spTree>
    <p:extLst>
      <p:ext uri="{BB962C8B-B14F-4D97-AF65-F5344CB8AC3E}">
        <p14:creationId xmlns:p14="http://schemas.microsoft.com/office/powerpoint/2010/main" val="3645840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13F98-0A9E-4C77-AA3E-9A6C6D0FA63F}"/>
              </a:ext>
            </a:extLst>
          </p:cNvPr>
          <p:cNvSpPr>
            <a:spLocks noGrp="1"/>
          </p:cNvSpPr>
          <p:nvPr>
            <p:ph type="title"/>
          </p:nvPr>
        </p:nvSpPr>
        <p:spPr/>
        <p:txBody>
          <a:bodyPr/>
          <a:lstStyle/>
          <a:p>
            <a:r>
              <a:rPr lang="en-US" dirty="0"/>
              <a:t>Managerial software engineering concerns</a:t>
            </a:r>
          </a:p>
        </p:txBody>
      </p:sp>
      <p:sp>
        <p:nvSpPr>
          <p:cNvPr id="3" name="Content Placeholder 2">
            <a:extLst>
              <a:ext uri="{FF2B5EF4-FFF2-40B4-BE49-F238E27FC236}">
                <a16:creationId xmlns:a16="http://schemas.microsoft.com/office/drawing/2014/main" id="{EADC7AB3-19D6-4B27-83BB-A6EB3B448571}"/>
              </a:ext>
            </a:extLst>
          </p:cNvPr>
          <p:cNvSpPr>
            <a:spLocks noGrp="1"/>
          </p:cNvSpPr>
          <p:nvPr>
            <p:ph idx="1"/>
          </p:nvPr>
        </p:nvSpPr>
        <p:spPr/>
        <p:txBody>
          <a:bodyPr>
            <a:normAutofit/>
          </a:bodyPr>
          <a:lstStyle/>
          <a:p>
            <a:r>
              <a:rPr lang="en-US" dirty="0"/>
              <a:t>Managerial concerns are about organization and control</a:t>
            </a:r>
          </a:p>
          <a:p>
            <a:pPr lvl="1"/>
            <a:r>
              <a:rPr lang="en-US" dirty="0"/>
              <a:t>Project cost</a:t>
            </a:r>
          </a:p>
          <a:p>
            <a:pPr lvl="1"/>
            <a:r>
              <a:rPr lang="en-US" dirty="0"/>
              <a:t>Time estimation</a:t>
            </a:r>
          </a:p>
          <a:p>
            <a:pPr lvl="1"/>
            <a:r>
              <a:rPr lang="en-US" dirty="0"/>
              <a:t>Scheduling and tracking</a:t>
            </a:r>
          </a:p>
          <a:p>
            <a:pPr lvl="1"/>
            <a:r>
              <a:rPr lang="en-US" dirty="0"/>
              <a:t>Team management</a:t>
            </a:r>
          </a:p>
          <a:p>
            <a:pPr lvl="1"/>
            <a:r>
              <a:rPr lang="en-US" dirty="0"/>
              <a:t>Risk management</a:t>
            </a:r>
          </a:p>
          <a:p>
            <a:pPr lvl="1"/>
            <a:r>
              <a:rPr lang="en-US" dirty="0"/>
              <a:t>Quality</a:t>
            </a:r>
          </a:p>
        </p:txBody>
      </p:sp>
    </p:spTree>
    <p:extLst>
      <p:ext uri="{BB962C8B-B14F-4D97-AF65-F5344CB8AC3E}">
        <p14:creationId xmlns:p14="http://schemas.microsoft.com/office/powerpoint/2010/main" val="4287613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are you?</a:t>
            </a:r>
          </a:p>
        </p:txBody>
      </p:sp>
      <p:graphicFrame>
        <p:nvGraphicFramePr>
          <p:cNvPr id="3" name="Chart 2"/>
          <p:cNvGraphicFramePr/>
          <p:nvPr>
            <p:extLst>
              <p:ext uri="{D42A27DB-BD31-4B8C-83A1-F6EECF244321}">
                <p14:modId xmlns:p14="http://schemas.microsoft.com/office/powerpoint/2010/main" val="2394124288"/>
              </p:ext>
            </p:extLst>
          </p:nvPr>
        </p:nvGraphicFramePr>
        <p:xfrm>
          <a:off x="1981200" y="1676400"/>
          <a:ext cx="8153400" cy="5029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39DEA-06F0-4893-A2F0-D83C252D4D64}"/>
              </a:ext>
            </a:extLst>
          </p:cNvPr>
          <p:cNvSpPr>
            <a:spLocks noGrp="1"/>
          </p:cNvSpPr>
          <p:nvPr>
            <p:ph type="title"/>
          </p:nvPr>
        </p:nvSpPr>
        <p:spPr/>
        <p:txBody>
          <a:bodyPr/>
          <a:lstStyle/>
          <a:p>
            <a:r>
              <a:rPr lang="en-US" dirty="0"/>
              <a:t>Technical software engineering concerns</a:t>
            </a:r>
          </a:p>
        </p:txBody>
      </p:sp>
      <p:sp>
        <p:nvSpPr>
          <p:cNvPr id="3" name="Content Placeholder 2">
            <a:extLst>
              <a:ext uri="{FF2B5EF4-FFF2-40B4-BE49-F238E27FC236}">
                <a16:creationId xmlns:a16="http://schemas.microsoft.com/office/drawing/2014/main" id="{700B2D41-2073-4276-8E27-45FB86ABF79A}"/>
              </a:ext>
            </a:extLst>
          </p:cNvPr>
          <p:cNvSpPr>
            <a:spLocks noGrp="1"/>
          </p:cNvSpPr>
          <p:nvPr>
            <p:ph idx="1"/>
          </p:nvPr>
        </p:nvSpPr>
        <p:spPr/>
        <p:txBody>
          <a:bodyPr>
            <a:normAutofit fontScale="92500" lnSpcReduction="10000"/>
          </a:bodyPr>
          <a:lstStyle/>
          <a:p>
            <a:r>
              <a:rPr lang="en-US" dirty="0"/>
              <a:t>Technical concerns are about what product, how to build it, and building it</a:t>
            </a:r>
          </a:p>
          <a:p>
            <a:pPr lvl="1"/>
            <a:r>
              <a:rPr lang="en-US" dirty="0"/>
              <a:t>Software requirements</a:t>
            </a:r>
          </a:p>
          <a:p>
            <a:pPr lvl="1"/>
            <a:r>
              <a:rPr lang="en-US" dirty="0"/>
              <a:t>Design</a:t>
            </a:r>
          </a:p>
          <a:p>
            <a:pPr lvl="1"/>
            <a:r>
              <a:rPr lang="en-US" dirty="0"/>
              <a:t>Programming languages and environments</a:t>
            </a:r>
          </a:p>
          <a:p>
            <a:pPr lvl="1"/>
            <a:r>
              <a:rPr lang="en-US" dirty="0"/>
              <a:t>Coding standards</a:t>
            </a:r>
          </a:p>
          <a:p>
            <a:pPr lvl="1"/>
            <a:r>
              <a:rPr lang="en-US" dirty="0"/>
              <a:t>Defect prevention, detection, and removal</a:t>
            </a:r>
          </a:p>
          <a:p>
            <a:pPr lvl="1"/>
            <a:r>
              <a:rPr lang="en-US" dirty="0"/>
              <a:t>Version control</a:t>
            </a:r>
          </a:p>
          <a:p>
            <a:pPr lvl="1"/>
            <a:r>
              <a:rPr lang="en-US" dirty="0"/>
              <a:t>Documentation</a:t>
            </a:r>
          </a:p>
          <a:p>
            <a:pPr lvl="1"/>
            <a:r>
              <a:rPr lang="en-US" dirty="0"/>
              <a:t>Maintenance</a:t>
            </a:r>
          </a:p>
          <a:p>
            <a:endParaRPr lang="en-US" dirty="0"/>
          </a:p>
        </p:txBody>
      </p:sp>
    </p:spTree>
    <p:extLst>
      <p:ext uri="{BB962C8B-B14F-4D97-AF65-F5344CB8AC3E}">
        <p14:creationId xmlns:p14="http://schemas.microsoft.com/office/powerpoint/2010/main" val="2039873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80C53-6BB9-424A-B2EA-F208FA7929D9}"/>
              </a:ext>
            </a:extLst>
          </p:cNvPr>
          <p:cNvSpPr>
            <a:spLocks noGrp="1"/>
          </p:cNvSpPr>
          <p:nvPr>
            <p:ph type="title"/>
          </p:nvPr>
        </p:nvSpPr>
        <p:spPr/>
        <p:txBody>
          <a:bodyPr/>
          <a:lstStyle/>
          <a:p>
            <a:r>
              <a:rPr lang="en-US" dirty="0"/>
              <a:t>All this is really hard</a:t>
            </a:r>
          </a:p>
        </p:txBody>
      </p:sp>
      <p:sp>
        <p:nvSpPr>
          <p:cNvPr id="3" name="Content Placeholder 2">
            <a:extLst>
              <a:ext uri="{FF2B5EF4-FFF2-40B4-BE49-F238E27FC236}">
                <a16:creationId xmlns:a16="http://schemas.microsoft.com/office/drawing/2014/main" id="{95E8F5C5-CF2B-48BA-915E-B7B4004F5681}"/>
              </a:ext>
            </a:extLst>
          </p:cNvPr>
          <p:cNvSpPr>
            <a:spLocks noGrp="1"/>
          </p:cNvSpPr>
          <p:nvPr>
            <p:ph idx="1"/>
          </p:nvPr>
        </p:nvSpPr>
        <p:spPr/>
        <p:txBody>
          <a:bodyPr/>
          <a:lstStyle/>
          <a:p>
            <a:r>
              <a:rPr lang="en-US" dirty="0"/>
              <a:t>You've hardly had to think about these things before except in the vaguest way</a:t>
            </a:r>
          </a:p>
          <a:p>
            <a:r>
              <a:rPr lang="en-US" dirty="0"/>
              <a:t>The programs you've written have been small</a:t>
            </a:r>
          </a:p>
          <a:p>
            <a:r>
              <a:rPr lang="en-US" dirty="0"/>
              <a:t>The specifications have been provided by your instructor</a:t>
            </a:r>
          </a:p>
          <a:p>
            <a:r>
              <a:rPr lang="en-US" dirty="0"/>
              <a:t>You haven't had to worry about interacting with more than one other teammate</a:t>
            </a:r>
          </a:p>
        </p:txBody>
      </p:sp>
    </p:spTree>
    <p:extLst>
      <p:ext uri="{BB962C8B-B14F-4D97-AF65-F5344CB8AC3E}">
        <p14:creationId xmlns:p14="http://schemas.microsoft.com/office/powerpoint/2010/main" val="2411064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6E4B9-076D-452F-A08D-BCAFDBE8C9EF}"/>
              </a:ext>
            </a:extLst>
          </p:cNvPr>
          <p:cNvSpPr>
            <a:spLocks noGrp="1"/>
          </p:cNvSpPr>
          <p:nvPr>
            <p:ph type="title"/>
          </p:nvPr>
        </p:nvSpPr>
        <p:spPr/>
        <p:txBody>
          <a:bodyPr/>
          <a:lstStyle/>
          <a:p>
            <a:r>
              <a:rPr lang="en-US" dirty="0"/>
              <a:t>Questions when building software products </a:t>
            </a:r>
          </a:p>
        </p:txBody>
      </p:sp>
      <p:sp>
        <p:nvSpPr>
          <p:cNvPr id="3" name="Content Placeholder 2">
            <a:extLst>
              <a:ext uri="{FF2B5EF4-FFF2-40B4-BE49-F238E27FC236}">
                <a16:creationId xmlns:a16="http://schemas.microsoft.com/office/drawing/2014/main" id="{CFFB539B-1760-4FA1-ABF3-5295ED1FD2AB}"/>
              </a:ext>
            </a:extLst>
          </p:cNvPr>
          <p:cNvSpPr>
            <a:spLocks noGrp="1"/>
          </p:cNvSpPr>
          <p:nvPr>
            <p:ph idx="1"/>
          </p:nvPr>
        </p:nvSpPr>
        <p:spPr/>
        <p:txBody>
          <a:bodyPr>
            <a:normAutofit fontScale="92500" lnSpcReduction="20000"/>
          </a:bodyPr>
          <a:lstStyle/>
          <a:p>
            <a:r>
              <a:rPr lang="en-US" dirty="0"/>
              <a:t>What exactly should it do? What if people disagree?</a:t>
            </a:r>
          </a:p>
          <a:p>
            <a:r>
              <a:rPr lang="en-US" dirty="0"/>
              <a:t>How does this product fit into the rest of the stuff the company does?</a:t>
            </a:r>
          </a:p>
          <a:p>
            <a:r>
              <a:rPr lang="en-US" dirty="0"/>
              <a:t>How will users interact with the product?</a:t>
            </a:r>
          </a:p>
          <a:p>
            <a:r>
              <a:rPr lang="en-US" dirty="0"/>
              <a:t>What parts should the product have?</a:t>
            </a:r>
          </a:p>
          <a:p>
            <a:r>
              <a:rPr lang="en-US" dirty="0"/>
              <a:t>What languages should it be written in?</a:t>
            </a:r>
          </a:p>
          <a:p>
            <a:r>
              <a:rPr lang="en-US" dirty="0"/>
              <a:t>What standards should we use to write it?</a:t>
            </a:r>
          </a:p>
          <a:p>
            <a:r>
              <a:rPr lang="en-US" dirty="0"/>
              <a:t>How do we know if the program does what it's supposed to?</a:t>
            </a:r>
          </a:p>
          <a:p>
            <a:r>
              <a:rPr lang="en-US" dirty="0"/>
              <a:t>How much time and money will it take to make it?</a:t>
            </a:r>
          </a:p>
          <a:p>
            <a:r>
              <a:rPr lang="en-US" dirty="0"/>
              <a:t>What kind of documentation will it need?</a:t>
            </a:r>
          </a:p>
          <a:p>
            <a:r>
              <a:rPr lang="en-US" dirty="0"/>
              <a:t>How will it change in the future?</a:t>
            </a:r>
          </a:p>
          <a:p>
            <a:r>
              <a:rPr lang="en-US" dirty="0"/>
              <a:t>How far along are we in the process of making it?</a:t>
            </a:r>
          </a:p>
        </p:txBody>
      </p:sp>
    </p:spTree>
    <p:extLst>
      <p:ext uri="{BB962C8B-B14F-4D97-AF65-F5344CB8AC3E}">
        <p14:creationId xmlns:p14="http://schemas.microsoft.com/office/powerpoint/2010/main" val="353953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8453B-BA48-4912-912F-506F896C9494}"/>
              </a:ext>
            </a:extLst>
          </p:cNvPr>
          <p:cNvSpPr>
            <a:spLocks noGrp="1"/>
          </p:cNvSpPr>
          <p:nvPr>
            <p:ph type="title"/>
          </p:nvPr>
        </p:nvSpPr>
        <p:spPr/>
        <p:txBody>
          <a:bodyPr/>
          <a:lstStyle/>
          <a:p>
            <a:r>
              <a:rPr lang="en-US" dirty="0"/>
              <a:t>More problems for large products</a:t>
            </a:r>
          </a:p>
        </p:txBody>
      </p:sp>
      <p:sp>
        <p:nvSpPr>
          <p:cNvPr id="3" name="Content Placeholder 2">
            <a:extLst>
              <a:ext uri="{FF2B5EF4-FFF2-40B4-BE49-F238E27FC236}">
                <a16:creationId xmlns:a16="http://schemas.microsoft.com/office/drawing/2014/main" id="{0D8B4638-22C0-4C40-8B62-03DA37CC6F58}"/>
              </a:ext>
            </a:extLst>
          </p:cNvPr>
          <p:cNvSpPr>
            <a:spLocks noGrp="1"/>
          </p:cNvSpPr>
          <p:nvPr>
            <p:ph idx="1"/>
          </p:nvPr>
        </p:nvSpPr>
        <p:spPr/>
        <p:txBody>
          <a:bodyPr/>
          <a:lstStyle/>
          <a:p>
            <a:r>
              <a:rPr lang="en-US" dirty="0"/>
              <a:t>The requirements themselves are huge</a:t>
            </a:r>
          </a:p>
          <a:p>
            <a:r>
              <a:rPr lang="en-US" dirty="0"/>
              <a:t>The designs are large and complicated</a:t>
            </a:r>
          </a:p>
          <a:p>
            <a:r>
              <a:rPr lang="en-US" dirty="0"/>
              <a:t>The code is long</a:t>
            </a:r>
          </a:p>
          <a:p>
            <a:r>
              <a:rPr lang="en-US" dirty="0"/>
              <a:t>Testing gets harder because there's more to go wrong</a:t>
            </a:r>
          </a:p>
          <a:p>
            <a:r>
              <a:rPr lang="en-US" dirty="0"/>
              <a:t>More people are on the project</a:t>
            </a:r>
          </a:p>
          <a:p>
            <a:pPr lvl="1"/>
            <a:r>
              <a:rPr lang="en-US" dirty="0"/>
              <a:t>Tracking progress gets harder</a:t>
            </a:r>
          </a:p>
          <a:p>
            <a:pPr lvl="1"/>
            <a:r>
              <a:rPr lang="en-US" dirty="0"/>
              <a:t>Communication gets harder</a:t>
            </a:r>
          </a:p>
          <a:p>
            <a:pPr lvl="1"/>
            <a:r>
              <a:rPr lang="en-US" dirty="0"/>
              <a:t>More managers are needed</a:t>
            </a:r>
          </a:p>
        </p:txBody>
      </p:sp>
    </p:spTree>
    <p:extLst>
      <p:ext uri="{BB962C8B-B14F-4D97-AF65-F5344CB8AC3E}">
        <p14:creationId xmlns:p14="http://schemas.microsoft.com/office/powerpoint/2010/main" val="292466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Upcoming</a:t>
            </a:r>
          </a:p>
        </p:txBody>
      </p:sp>
      <p:sp>
        <p:nvSpPr>
          <p:cNvPr id="2" name="Text Placeholder 1"/>
          <p:cNvSpPr>
            <a:spLocks noGrp="1"/>
          </p:cNvSpPr>
          <p:nvPr>
            <p:ph type="body" idx="1"/>
          </p:nvPr>
        </p:nvSpPr>
        <p:spPr/>
        <p:txBody>
          <a:bodyPr/>
          <a:lstStyle/>
          <a:p>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time…</a:t>
            </a:r>
          </a:p>
        </p:txBody>
      </p:sp>
      <p:sp>
        <p:nvSpPr>
          <p:cNvPr id="3" name="Content Placeholder 2"/>
          <p:cNvSpPr>
            <a:spLocks noGrp="1"/>
          </p:cNvSpPr>
          <p:nvPr>
            <p:ph idx="1"/>
          </p:nvPr>
        </p:nvSpPr>
        <p:spPr/>
        <p:txBody>
          <a:bodyPr>
            <a:normAutofit/>
          </a:bodyPr>
          <a:lstStyle/>
          <a:p>
            <a:r>
              <a:rPr lang="en-US" dirty="0"/>
              <a:t>Finish introduction to software engineering</a:t>
            </a:r>
          </a:p>
          <a:p>
            <a:r>
              <a:rPr lang="en-US" dirty="0"/>
              <a:t>Using git and GitHub</a:t>
            </a:r>
          </a:p>
          <a:p>
            <a:pPr marL="118872" indent="0">
              <a:buNone/>
            </a:pPr>
            <a:endParaRPr lang="en-US" dirty="0"/>
          </a:p>
          <a:p>
            <a:pPr lv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Reminders</a:t>
            </a:r>
          </a:p>
        </p:txBody>
      </p:sp>
      <p:sp>
        <p:nvSpPr>
          <p:cNvPr id="5" name="Content Placeholder 4"/>
          <p:cNvSpPr>
            <a:spLocks noGrp="1"/>
          </p:cNvSpPr>
          <p:nvPr>
            <p:ph idx="1"/>
          </p:nvPr>
        </p:nvSpPr>
        <p:spPr>
          <a:xfrm>
            <a:off x="609600" y="1775192"/>
            <a:ext cx="10972800" cy="4625609"/>
          </a:xfrm>
        </p:spPr>
        <p:txBody>
          <a:bodyPr>
            <a:normAutofit/>
          </a:bodyPr>
          <a:lstStyle/>
          <a:p>
            <a:r>
              <a:rPr lang="en-US" dirty="0"/>
              <a:t>Read Chapter 1: Introduction</a:t>
            </a:r>
          </a:p>
          <a:p>
            <a:r>
              <a:rPr lang="en-US" dirty="0"/>
              <a:t>Learn about git:</a:t>
            </a:r>
          </a:p>
          <a:p>
            <a:pPr lvl="1"/>
            <a:r>
              <a:rPr lang="en-US" dirty="0">
                <a:solidFill>
                  <a:schemeClr val="tx2"/>
                </a:solidFill>
                <a:hlinkClick r:id="rId2">
                  <a:extLst>
                    <a:ext uri="{A12FA001-AC4F-418D-AE19-62706E023703}">
                      <ahyp:hlinkClr xmlns:ahyp="http://schemas.microsoft.com/office/drawing/2018/hyperlinkcolor" val="tx"/>
                    </a:ext>
                  </a:extLst>
                </a:hlinkClick>
              </a:rPr>
              <a:t>https://www.youtube.com/watch?v=USjZcfj8yxE</a:t>
            </a:r>
            <a:endParaRPr lang="en-US" dirty="0">
              <a:solidFill>
                <a:schemeClr val="tx2"/>
              </a:solidFill>
            </a:endParaRPr>
          </a:p>
          <a:p>
            <a:pPr lvl="1"/>
            <a:r>
              <a:rPr lang="en-US" dirty="0">
                <a:solidFill>
                  <a:schemeClr val="tx2"/>
                </a:solidFill>
                <a:hlinkClick r:id="rId3">
                  <a:extLst>
                    <a:ext uri="{A12FA001-AC4F-418D-AE19-62706E023703}">
                      <ahyp:hlinkClr xmlns:ahyp="http://schemas.microsoft.com/office/drawing/2018/hyperlinkcolor" val="tx"/>
                    </a:ext>
                  </a:extLst>
                </a:hlinkClick>
              </a:rPr>
              <a:t>https://www.youtube.com/watch?v=HVsySz-h9r4</a:t>
            </a:r>
            <a:endParaRPr lang="en-US" dirty="0">
              <a:solidFill>
                <a:schemeClr val="tx2"/>
              </a:solidFill>
            </a:endParaRPr>
          </a:p>
          <a:p>
            <a:r>
              <a:rPr lang="en-US" dirty="0"/>
              <a:t>Form your teams!</a:t>
            </a:r>
          </a:p>
          <a:p>
            <a:r>
              <a:rPr lang="en-US" dirty="0"/>
              <a:t>Think about what kind of project you want to work on</a:t>
            </a:r>
          </a:p>
          <a:p>
            <a:r>
              <a:rPr lang="en-US" dirty="0"/>
              <a:t>Fridays will usually be work days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are we here?</a:t>
            </a:r>
          </a:p>
        </p:txBody>
      </p:sp>
      <p:sp>
        <p:nvSpPr>
          <p:cNvPr id="3" name="Content Placeholder 2"/>
          <p:cNvSpPr>
            <a:spLocks noGrp="1"/>
          </p:cNvSpPr>
          <p:nvPr>
            <p:ph idx="1"/>
          </p:nvPr>
        </p:nvSpPr>
        <p:spPr/>
        <p:txBody>
          <a:bodyPr/>
          <a:lstStyle/>
          <a:p>
            <a:r>
              <a:rPr lang="en-US" dirty="0"/>
              <a:t>What's the purpose of this class?</a:t>
            </a:r>
          </a:p>
          <a:p>
            <a:r>
              <a:rPr lang="en-US" dirty="0"/>
              <a:t>What do you want to get out of it?</a:t>
            </a:r>
          </a:p>
          <a:p>
            <a:r>
              <a:rPr lang="en-US" dirty="0"/>
              <a:t>Do you want to be here?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Overview</a:t>
            </a:r>
          </a:p>
        </p:txBody>
      </p:sp>
      <p:sp>
        <p:nvSpPr>
          <p:cNvPr id="4" name="Text Placeholder 3"/>
          <p:cNvSpPr>
            <a:spLocks noGrp="1"/>
          </p:cNvSpPr>
          <p:nvPr>
            <p:ph type="body" idx="1"/>
          </p:nvPr>
        </p:nvSpPr>
        <p:spPr/>
        <p:txBody>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Textbook</a:t>
            </a:r>
          </a:p>
        </p:txBody>
      </p:sp>
      <p:sp>
        <p:nvSpPr>
          <p:cNvPr id="3" name="Content Placeholder 2"/>
          <p:cNvSpPr>
            <a:spLocks noGrp="1"/>
          </p:cNvSpPr>
          <p:nvPr>
            <p:ph idx="1"/>
          </p:nvPr>
        </p:nvSpPr>
        <p:spPr/>
        <p:txBody>
          <a:bodyPr/>
          <a:lstStyle/>
          <a:p>
            <a:r>
              <a:rPr lang="en-US" dirty="0"/>
              <a:t>David Bernstein and Christopher Fox</a:t>
            </a:r>
          </a:p>
          <a:p>
            <a:r>
              <a:rPr lang="en-US" b="1" i="1" dirty="0"/>
              <a:t>Introduction to Software Engineering</a:t>
            </a:r>
            <a:endParaRPr lang="en-US" dirty="0"/>
          </a:p>
          <a:p>
            <a:r>
              <a:rPr lang="en-US" dirty="0"/>
              <a:t>Preview edition provided free to students on Brightspace</a:t>
            </a:r>
          </a:p>
          <a:p>
            <a:r>
              <a:rPr lang="en-US" dirty="0"/>
              <a:t>Get it now!</a:t>
            </a:r>
          </a:p>
          <a:p>
            <a:r>
              <a:rPr lang="en-US" dirty="0"/>
              <a:t>Please do not post it on the Internet</a:t>
            </a:r>
          </a:p>
          <a:p>
            <a:pPr marL="118872" indent="0">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You have to read the book</a:t>
            </a:r>
          </a:p>
        </p:txBody>
      </p:sp>
      <p:sp>
        <p:nvSpPr>
          <p:cNvPr id="3" name="Content Placeholder 2"/>
          <p:cNvSpPr>
            <a:spLocks noGrp="1"/>
          </p:cNvSpPr>
          <p:nvPr>
            <p:ph idx="1"/>
          </p:nvPr>
        </p:nvSpPr>
        <p:spPr/>
        <p:txBody>
          <a:bodyPr/>
          <a:lstStyle/>
          <a:p>
            <a:r>
              <a:rPr lang="en-US" dirty="0">
                <a:solidFill>
                  <a:schemeClr val="bg1"/>
                </a:solidFill>
              </a:rPr>
              <a:t>You are expected to read the material before class</a:t>
            </a:r>
          </a:p>
          <a:p>
            <a:r>
              <a:rPr lang="en-US" dirty="0">
                <a:solidFill>
                  <a:schemeClr val="bg1"/>
                </a:solidFill>
              </a:rPr>
              <a:t>If you're not prepared, you may be asked to leave</a:t>
            </a:r>
          </a:p>
          <a:p>
            <a:pPr lvl="1"/>
            <a:r>
              <a:rPr lang="en-US" dirty="0">
                <a:solidFill>
                  <a:schemeClr val="bg1"/>
                </a:solidFill>
              </a:rPr>
              <a:t>You will forfeit the opportunity to take quizzes</a:t>
            </a:r>
          </a:p>
          <a:p>
            <a:pPr lvl="1"/>
            <a:r>
              <a:rPr lang="en-US" dirty="0">
                <a:solidFill>
                  <a:schemeClr val="bg1"/>
                </a:solidFill>
              </a:rPr>
              <a:t>Much more importantly, you will forfeit the education you have paid so much money to get</a:t>
            </a:r>
          </a:p>
        </p:txBody>
      </p:sp>
    </p:spTree>
    <p:extLst>
      <p:ext uri="{BB962C8B-B14F-4D97-AF65-F5344CB8AC3E}">
        <p14:creationId xmlns:p14="http://schemas.microsoft.com/office/powerpoint/2010/main" val="2165407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Course focuses</a:t>
            </a:r>
          </a:p>
        </p:txBody>
      </p:sp>
      <p:sp>
        <p:nvSpPr>
          <p:cNvPr id="5" name="Content Placeholder 4"/>
          <p:cNvSpPr>
            <a:spLocks noGrp="1"/>
          </p:cNvSpPr>
          <p:nvPr>
            <p:ph idx="1"/>
          </p:nvPr>
        </p:nvSpPr>
        <p:spPr/>
        <p:txBody>
          <a:bodyPr numCol="1">
            <a:normAutofit fontScale="92500" lnSpcReduction="10000"/>
          </a:bodyPr>
          <a:lstStyle/>
          <a:p>
            <a:r>
              <a:rPr lang="en-US" sz="3900" dirty="0"/>
              <a:t>Java expertise</a:t>
            </a:r>
          </a:p>
          <a:p>
            <a:r>
              <a:rPr lang="en-US" sz="3900" dirty="0"/>
              <a:t>Preparation for Computer Science Practicum</a:t>
            </a:r>
          </a:p>
          <a:p>
            <a:r>
              <a:rPr lang="en-US" sz="3900" dirty="0"/>
              <a:t>Requirements analysis</a:t>
            </a:r>
          </a:p>
          <a:p>
            <a:r>
              <a:rPr lang="en-US" sz="3900" dirty="0"/>
              <a:t>Agile software development</a:t>
            </a:r>
          </a:p>
          <a:p>
            <a:r>
              <a:rPr lang="en-US" sz="3900" dirty="0"/>
              <a:t>Software design</a:t>
            </a:r>
          </a:p>
          <a:p>
            <a:r>
              <a:rPr lang="en-US" sz="3900" dirty="0"/>
              <a:t>Testing and quality assurance</a:t>
            </a:r>
          </a:p>
          <a:p>
            <a:r>
              <a:rPr lang="en-US" sz="3900" dirty="0"/>
              <a:t>Project planning and management</a:t>
            </a:r>
          </a:p>
          <a:p>
            <a:r>
              <a:rPr lang="en-US" sz="3900" dirty="0"/>
              <a:t>Version control</a:t>
            </a:r>
          </a:p>
          <a:p>
            <a:r>
              <a:rPr lang="en-US" sz="3900" dirty="0"/>
              <a:t>Working as a team</a:t>
            </a:r>
            <a:endParaRPr lang="en-US" sz="3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Custom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F497D"/>
      </a:hlink>
      <a:folHlink>
        <a:srgbClr val="1F497D"/>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3492</TotalTime>
  <Words>2102</Words>
  <Application>Microsoft Office PowerPoint</Application>
  <PresentationFormat>Widescreen</PresentationFormat>
  <Paragraphs>378</Paragraphs>
  <Slides>46</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46</vt:i4>
      </vt:variant>
    </vt:vector>
  </HeadingPairs>
  <TitlesOfParts>
    <vt:vector size="55" baseType="lpstr">
      <vt:lpstr>Arial</vt:lpstr>
      <vt:lpstr>Calibri</vt:lpstr>
      <vt:lpstr>Corbel</vt:lpstr>
      <vt:lpstr>Courier New</vt:lpstr>
      <vt:lpstr>Times New Roman</vt:lpstr>
      <vt:lpstr>Wingdings</vt:lpstr>
      <vt:lpstr>Wingdings 2</vt:lpstr>
      <vt:lpstr>Wingdings 3</vt:lpstr>
      <vt:lpstr>Module</vt:lpstr>
      <vt:lpstr>COMP 3100</vt:lpstr>
      <vt:lpstr>Who am I?</vt:lpstr>
      <vt:lpstr>How can you reach me?</vt:lpstr>
      <vt:lpstr>Who are you?</vt:lpstr>
      <vt:lpstr>Why are we here?</vt:lpstr>
      <vt:lpstr>Course Overview</vt:lpstr>
      <vt:lpstr>Textbook</vt:lpstr>
      <vt:lpstr>You have to read the book</vt:lpstr>
      <vt:lpstr>Course focuses</vt:lpstr>
      <vt:lpstr>Software Engineering</vt:lpstr>
      <vt:lpstr>In previous classes…</vt:lpstr>
      <vt:lpstr>Java</vt:lpstr>
      <vt:lpstr>More information</vt:lpstr>
      <vt:lpstr>Projects</vt:lpstr>
      <vt:lpstr>One giant project</vt:lpstr>
      <vt:lpstr>Phases</vt:lpstr>
      <vt:lpstr>Turning in projects</vt:lpstr>
      <vt:lpstr>Written Reflections</vt:lpstr>
      <vt:lpstr>Written reflections</vt:lpstr>
      <vt:lpstr>Quizzes</vt:lpstr>
      <vt:lpstr>Pop Quizzes</vt:lpstr>
      <vt:lpstr>Exams</vt:lpstr>
      <vt:lpstr>Exams</vt:lpstr>
      <vt:lpstr>Course Schedule</vt:lpstr>
      <vt:lpstr>Tentative schedule</vt:lpstr>
      <vt:lpstr>Policies</vt:lpstr>
      <vt:lpstr>Grading breakdown</vt:lpstr>
      <vt:lpstr>Grading scale</vt:lpstr>
      <vt:lpstr>Attendance</vt:lpstr>
      <vt:lpstr>R-E-S-P-E-C-T</vt:lpstr>
      <vt:lpstr>Computer usage</vt:lpstr>
      <vt:lpstr>Generative AI</vt:lpstr>
      <vt:lpstr>Academic dishonesty</vt:lpstr>
      <vt:lpstr>Disability Services</vt:lpstr>
      <vt:lpstr>Software Engineering</vt:lpstr>
      <vt:lpstr>Terms as used by the book</vt:lpstr>
      <vt:lpstr>Software product</vt:lpstr>
      <vt:lpstr>Software engineering</vt:lpstr>
      <vt:lpstr>Managerial software engineering concerns</vt:lpstr>
      <vt:lpstr>Technical software engineering concerns</vt:lpstr>
      <vt:lpstr>All this is really hard</vt:lpstr>
      <vt:lpstr>Questions when building software products </vt:lpstr>
      <vt:lpstr>More problems for large products</vt:lpstr>
      <vt:lpstr>Upcoming</vt:lpstr>
      <vt:lpstr>Next time…</vt:lpstr>
      <vt:lpstr>Reminders</vt:lpstr>
    </vt:vector>
  </TitlesOfParts>
  <Company>Elizabethtown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CS121</dc:title>
  <dc:creator>your username</dc:creator>
  <cp:lastModifiedBy>Wittman, Barry</cp:lastModifiedBy>
  <cp:revision>244</cp:revision>
  <dcterms:created xsi:type="dcterms:W3CDTF">2009-08-24T20:26:10Z</dcterms:created>
  <dcterms:modified xsi:type="dcterms:W3CDTF">2024-08-27T14:49:40Z</dcterms:modified>
</cp:coreProperties>
</file>